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92" r:id="rId2"/>
    <p:sldId id="257" r:id="rId3"/>
    <p:sldId id="277" r:id="rId4"/>
    <p:sldId id="289" r:id="rId5"/>
    <p:sldId id="291" r:id="rId6"/>
    <p:sldId id="276" r:id="rId7"/>
    <p:sldId id="294" r:id="rId8"/>
    <p:sldId id="258" r:id="rId9"/>
    <p:sldId id="259" r:id="rId10"/>
    <p:sldId id="262" r:id="rId11"/>
    <p:sldId id="261" r:id="rId12"/>
    <p:sldId id="279" r:id="rId13"/>
    <p:sldId id="263" r:id="rId14"/>
    <p:sldId id="265" r:id="rId15"/>
    <p:sldId id="264" r:id="rId16"/>
    <p:sldId id="306" r:id="rId17"/>
    <p:sldId id="282" r:id="rId18"/>
    <p:sldId id="283" r:id="rId19"/>
    <p:sldId id="332" r:id="rId20"/>
    <p:sldId id="311" r:id="rId21"/>
    <p:sldId id="307" r:id="rId22"/>
    <p:sldId id="284" r:id="rId23"/>
    <p:sldId id="285" r:id="rId24"/>
    <p:sldId id="309" r:id="rId25"/>
    <p:sldId id="286" r:id="rId26"/>
    <p:sldId id="287" r:id="rId27"/>
    <p:sldId id="333" r:id="rId28"/>
    <p:sldId id="325" r:id="rId29"/>
    <p:sldId id="324" r:id="rId30"/>
    <p:sldId id="327" r:id="rId31"/>
    <p:sldId id="328" r:id="rId32"/>
    <p:sldId id="329" r:id="rId33"/>
    <p:sldId id="330" r:id="rId34"/>
    <p:sldId id="314" r:id="rId35"/>
    <p:sldId id="315" r:id="rId36"/>
    <p:sldId id="334" r:id="rId37"/>
    <p:sldId id="335" r:id="rId38"/>
    <p:sldId id="281" r:id="rId39"/>
    <p:sldId id="331" r:id="rId40"/>
    <p:sldId id="316" r:id="rId41"/>
    <p:sldId id="317" r:id="rId42"/>
    <p:sldId id="318" r:id="rId43"/>
    <p:sldId id="319" r:id="rId44"/>
    <p:sldId id="320" r:id="rId45"/>
    <p:sldId id="321" r:id="rId46"/>
    <p:sldId id="322" r:id="rId47"/>
    <p:sldId id="323" r:id="rId48"/>
    <p:sldId id="305" r:id="rId49"/>
    <p:sldId id="296" r:id="rId50"/>
    <p:sldId id="340" r:id="rId51"/>
    <p:sldId id="341" r:id="rId52"/>
    <p:sldId id="297" r:id="rId53"/>
    <p:sldId id="298" r:id="rId54"/>
    <p:sldId id="299" r:id="rId55"/>
    <p:sldId id="300" r:id="rId56"/>
    <p:sldId id="301" r:id="rId57"/>
    <p:sldId id="302" r:id="rId58"/>
    <p:sldId id="303" r:id="rId59"/>
    <p:sldId id="304" r:id="rId60"/>
    <p:sldId id="336" r:id="rId61"/>
    <p:sldId id="337" r:id="rId62"/>
    <p:sldId id="338" r:id="rId63"/>
    <p:sldId id="339" r:id="rId64"/>
    <p:sldId id="310" r:id="rId65"/>
    <p:sldId id="288" r:id="rId66"/>
    <p:sldId id="31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5447" autoAdjust="0"/>
  </p:normalViewPr>
  <p:slideViewPr>
    <p:cSldViewPr snapToGrid="0">
      <p:cViewPr varScale="1">
        <p:scale>
          <a:sx n="81" d="100"/>
          <a:sy n="81" d="100"/>
        </p:scale>
        <p:origin x="9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EA9B1957-228E-4848-85BD-CFF36EC29DC3}" type="presOf" srcId="{2BD647A6-6B39-415D-AB6D-6527328DD1CE}" destId="{B192090C-17D0-42C4-9DE2-B3496D517FB4}" srcOrd="0" destOrd="0" presId="urn:microsoft.com/office/officeart/2011/layout/ConvergingText"/>
    <dgm:cxn modelId="{3206A35E-53F2-4701-AF5D-6AF30B3E9FD3}" type="presOf" srcId="{78A2FAA6-686A-47CB-8264-BE3DAAE609CE}" destId="{1FA23FA4-456A-4A7F-9466-A7F56B6D5C04}" srcOrd="0" destOrd="0" presId="urn:microsoft.com/office/officeart/2011/layout/ConvergingText"/>
    <dgm:cxn modelId="{342A0306-8035-4F1E-8FC5-998557B3E9B2}" type="presOf" srcId="{A17F68E8-70C2-465F-B1D4-2F2B32701FEE}" destId="{4813DCE8-5E99-4E1E-848F-1ADC13273F6C}" srcOrd="0" destOrd="0" presId="urn:microsoft.com/office/officeart/2011/layout/ConvergingText"/>
    <dgm:cxn modelId="{5D20A3A8-88C4-4A5E-8FF6-1B48A96EB9AC}"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F2017812-CFFE-4A6C-B182-C446461C519D}" type="presOf" srcId="{D2601FEE-48AF-4C26-B90B-AB9D9CD8877C}" destId="{B99AE563-EB09-484C-8CC9-E403367D3482}" srcOrd="0" destOrd="0" presId="urn:microsoft.com/office/officeart/2011/layout/ConvergingText"/>
    <dgm:cxn modelId="{CB8F37FD-51F4-4FCE-936D-C1E12CDEB42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0787F0BA-1DD3-4ADF-B499-9478701CD979}" type="presParOf" srcId="{B192090C-17D0-42C4-9DE2-B3496D517FB4}" destId="{5BB76D08-4734-4320-ADE0-C6446B413DB8}" srcOrd="0" destOrd="0" presId="urn:microsoft.com/office/officeart/2011/layout/ConvergingText"/>
    <dgm:cxn modelId="{60E2245B-5FE3-47E5-B567-E8B557996373}" type="presParOf" srcId="{5BB76D08-4734-4320-ADE0-C6446B413DB8}" destId="{C222B544-39D3-474F-A3C9-459F9558E89D}" srcOrd="0" destOrd="0" presId="urn:microsoft.com/office/officeart/2011/layout/ConvergingText"/>
    <dgm:cxn modelId="{8957F87C-1C70-441C-9921-2C9BABD8DA08}" type="presParOf" srcId="{5BB76D08-4734-4320-ADE0-C6446B413DB8}" destId="{DDBA0213-8F44-4A8B-8F2B-D1F50D4C9E6F}" srcOrd="1" destOrd="0" presId="urn:microsoft.com/office/officeart/2011/layout/ConvergingText"/>
    <dgm:cxn modelId="{011C899D-8687-4705-A4B3-7C184A5E5059}" type="presParOf" srcId="{5BB76D08-4734-4320-ADE0-C6446B413DB8}" destId="{2EFEE49C-F030-4905-B07C-05EE54C8AD27}" srcOrd="2" destOrd="0" presId="urn:microsoft.com/office/officeart/2011/layout/ConvergingText"/>
    <dgm:cxn modelId="{30F583C8-F737-4FC2-B539-80F9A026567A}" type="presParOf" srcId="{5BB76D08-4734-4320-ADE0-C6446B413DB8}" destId="{214082BC-5203-4D8C-A81F-F7B68F0CA74A}" srcOrd="3" destOrd="0" presId="urn:microsoft.com/office/officeart/2011/layout/ConvergingText"/>
    <dgm:cxn modelId="{50C11EFF-F8A0-4AE7-BADB-16838844FD64}" type="presParOf" srcId="{5BB76D08-4734-4320-ADE0-C6446B413DB8}" destId="{A8BBEC97-9AAF-484D-BDA9-3A889BBB9524}" srcOrd="4" destOrd="0" presId="urn:microsoft.com/office/officeart/2011/layout/ConvergingText"/>
    <dgm:cxn modelId="{A2A16B45-EE59-4A08-906F-15A992145524}" type="presParOf" srcId="{5BB76D08-4734-4320-ADE0-C6446B413DB8}" destId="{C5BD9C88-0757-4A42-9B55-EAC043027F00}" srcOrd="5" destOrd="0" presId="urn:microsoft.com/office/officeart/2011/layout/ConvergingText"/>
    <dgm:cxn modelId="{940CB79C-8ED2-409B-8C81-04A3BDFB6DB4}" type="presParOf" srcId="{5BB76D08-4734-4320-ADE0-C6446B413DB8}" destId="{5E66FD4B-CB73-4FE9-A85C-C88BC212799B}" srcOrd="6" destOrd="0" presId="urn:microsoft.com/office/officeart/2011/layout/ConvergingText"/>
    <dgm:cxn modelId="{2B699B20-3AF0-410D-A5B7-F6F4F3895812}" type="presParOf" srcId="{5BB76D08-4734-4320-ADE0-C6446B413DB8}" destId="{AEB79B8D-817B-4865-9CCD-071BE9EC7801}" srcOrd="7" destOrd="0" presId="urn:microsoft.com/office/officeart/2011/layout/ConvergingText"/>
    <dgm:cxn modelId="{2AF6289D-F873-42FC-A653-F959DF14BF7C}" type="presParOf" srcId="{5BB76D08-4734-4320-ADE0-C6446B413DB8}" destId="{32A99E32-6BA2-439A-9263-71F231A0BD5A}" srcOrd="8" destOrd="0" presId="urn:microsoft.com/office/officeart/2011/layout/ConvergingText"/>
    <dgm:cxn modelId="{4A972516-F02D-4921-9EA1-CB34931FC87C}" type="presParOf" srcId="{5BB76D08-4734-4320-ADE0-C6446B413DB8}" destId="{C52AB68D-F26B-4B61-9351-471AE5E0562F}" srcOrd="9" destOrd="0" presId="urn:microsoft.com/office/officeart/2011/layout/ConvergingText"/>
    <dgm:cxn modelId="{BCDD5421-CB3B-496D-B62A-2FC73C8F40DD}" type="presParOf" srcId="{5BB76D08-4734-4320-ADE0-C6446B413DB8}" destId="{1FA23FA4-456A-4A7F-9466-A7F56B6D5C04}" srcOrd="10" destOrd="0" presId="urn:microsoft.com/office/officeart/2011/layout/ConvergingText"/>
    <dgm:cxn modelId="{AF173AFD-925B-4588-87B0-6DF0CEB3287D}" type="presParOf" srcId="{5BB76D08-4734-4320-ADE0-C6446B413DB8}" destId="{6393A116-DE6C-4839-BC99-63C151A2BADF}" srcOrd="11" destOrd="0" presId="urn:microsoft.com/office/officeart/2011/layout/ConvergingText"/>
    <dgm:cxn modelId="{8BABCD3C-E2CF-4CC2-9C6B-BD8CEB12ECAE}" type="presParOf" srcId="{5BB76D08-4734-4320-ADE0-C6446B413DB8}" destId="{5BA9FD6E-80D8-4E65-A06C-CCF39FE12702}" srcOrd="12" destOrd="0" presId="urn:microsoft.com/office/officeart/2011/layout/ConvergingText"/>
    <dgm:cxn modelId="{E9A53465-6A47-4500-BCA3-C7533FA151E1}" type="presParOf" srcId="{5BB76D08-4734-4320-ADE0-C6446B413DB8}" destId="{D36F2C73-FDEE-482C-BD57-39618ECC192C}" srcOrd="13" destOrd="0" presId="urn:microsoft.com/office/officeart/2011/layout/ConvergingText"/>
    <dgm:cxn modelId="{DFCF58FC-DD4E-43C8-AC5B-2456BF44F31E}" type="presParOf" srcId="{5BB76D08-4734-4320-ADE0-C6446B413DB8}" destId="{5795D6CD-6A47-466E-A3B4-717895967225}" srcOrd="14" destOrd="0" presId="urn:microsoft.com/office/officeart/2011/layout/ConvergingText"/>
    <dgm:cxn modelId="{DB3B2D43-A7FB-4BB6-BEAC-D1FABE297896}" type="presParOf" srcId="{5BB76D08-4734-4320-ADE0-C6446B413DB8}" destId="{CFBF42C0-D466-4E3F-90EE-908B34DF89EF}" srcOrd="15" destOrd="0" presId="urn:microsoft.com/office/officeart/2011/layout/ConvergingText"/>
    <dgm:cxn modelId="{457DA1BD-4D94-47F2-93E2-1BB621128091}" type="presParOf" srcId="{5BB76D08-4734-4320-ADE0-C6446B413DB8}" destId="{575FF2B7-CE13-4DB4-8D42-6A0F249FD1DE}" srcOrd="16" destOrd="0" presId="urn:microsoft.com/office/officeart/2011/layout/ConvergingText"/>
    <dgm:cxn modelId="{2E34D6EA-A3B9-444E-9A00-BBDE4890D9AC}" type="presParOf" srcId="{5BB76D08-4734-4320-ADE0-C6446B413DB8}" destId="{7A938748-B649-4D34-87AB-21DC64E5B69D}" srcOrd="17" destOrd="0" presId="urn:microsoft.com/office/officeart/2011/layout/ConvergingText"/>
    <dgm:cxn modelId="{3F4ACED9-5CF1-4858-B108-23D41F6CCBF9}" type="presParOf" srcId="{5BB76D08-4734-4320-ADE0-C6446B413DB8}" destId="{BE27FB17-C346-4446-8F7E-4576A318A765}" srcOrd="18" destOrd="0" presId="urn:microsoft.com/office/officeart/2011/layout/ConvergingText"/>
    <dgm:cxn modelId="{81CECA9F-6FC8-475D-BCA0-4BB13D9A6979}" type="presParOf" srcId="{5BB76D08-4734-4320-ADE0-C6446B413DB8}" destId="{90506873-032C-4F67-9412-B8C52806A693}" srcOrd="19" destOrd="0" presId="urn:microsoft.com/office/officeart/2011/layout/ConvergingText"/>
    <dgm:cxn modelId="{E86A130C-FFCB-4467-BD09-AA7A3DE9035F}" type="presParOf" srcId="{5BB76D08-4734-4320-ADE0-C6446B413DB8}" destId="{39F32940-C107-4EE9-BC46-816DCE37A561}" srcOrd="20" destOrd="0" presId="urn:microsoft.com/office/officeart/2011/layout/ConvergingText"/>
    <dgm:cxn modelId="{E995E6A6-432E-4202-AD54-824EDDE923DA}" type="presParOf" srcId="{5BB76D08-4734-4320-ADE0-C6446B413DB8}" destId="{07F905E0-D49A-4749-BFFC-A4672F9A360C}" srcOrd="21" destOrd="0" presId="urn:microsoft.com/office/officeart/2011/layout/ConvergingText"/>
    <dgm:cxn modelId="{FE696A19-AAA9-48AB-9E36-BEF67BE7CF30}" type="presParOf" srcId="{5BB76D08-4734-4320-ADE0-C6446B413DB8}" destId="{F320F519-FC91-4720-9C73-11B45571EE68}" srcOrd="22" destOrd="0" presId="urn:microsoft.com/office/officeart/2011/layout/ConvergingText"/>
    <dgm:cxn modelId="{8B74F943-9F19-4DA7-8F9A-F7602B7FD2D9}" type="presParOf" srcId="{5BB76D08-4734-4320-ADE0-C6446B413DB8}" destId="{F0508212-642E-4907-8B4A-13CF1997F6C1}" srcOrd="23" destOrd="0" presId="urn:microsoft.com/office/officeart/2011/layout/ConvergingText"/>
    <dgm:cxn modelId="{0F1DB2CE-2156-41DE-A69B-B15A68EEE423}" type="presParOf" srcId="{5BB76D08-4734-4320-ADE0-C6446B413DB8}" destId="{E32E549B-9354-4C5A-9E7E-097E657691E6}" srcOrd="24" destOrd="0" presId="urn:microsoft.com/office/officeart/2011/layout/ConvergingText"/>
    <dgm:cxn modelId="{974B6A24-08DE-4E52-8018-95C65A23678F}" type="presParOf" srcId="{5BB76D08-4734-4320-ADE0-C6446B413DB8}" destId="{0528E5DE-876E-43DE-B4B8-8143633C5565}" srcOrd="25" destOrd="0" presId="urn:microsoft.com/office/officeart/2011/layout/ConvergingText"/>
    <dgm:cxn modelId="{0B0B670B-4865-4777-8AA2-649F1010E0BD}" type="presParOf" srcId="{5BB76D08-4734-4320-ADE0-C6446B413DB8}" destId="{01F4E4CF-9222-4102-9BDA-C8715EDD7493}" srcOrd="26" destOrd="0" presId="urn:microsoft.com/office/officeart/2011/layout/ConvergingText"/>
    <dgm:cxn modelId="{248297CA-7860-4191-968A-7F1988F72AC9}" type="presParOf" srcId="{5BB76D08-4734-4320-ADE0-C6446B413DB8}" destId="{408EBB25-5C43-4BAA-A88C-606DE3999640}" srcOrd="27" destOrd="0" presId="urn:microsoft.com/office/officeart/2011/layout/ConvergingText"/>
    <dgm:cxn modelId="{45A0958B-4D83-4A21-88E0-D0EBB6959D35}" type="presParOf" srcId="{5BB76D08-4734-4320-ADE0-C6446B413DB8}" destId="{4813DCE8-5E99-4E1E-848F-1ADC13273F6C}" srcOrd="28" destOrd="0" presId="urn:microsoft.com/office/officeart/2011/layout/ConvergingText"/>
    <dgm:cxn modelId="{A84369BB-2869-48E8-8475-066931A2B3B5}" type="presParOf" srcId="{5BB76D08-4734-4320-ADE0-C6446B413DB8}" destId="{1ADF23C5-E200-42B6-8D94-0BC2A33348DC}" srcOrd="29" destOrd="0" presId="urn:microsoft.com/office/officeart/2011/layout/ConvergingText"/>
    <dgm:cxn modelId="{B0DEF391-339E-4427-B3E3-9262D63F1E74}" type="presParOf" srcId="{5BB76D08-4734-4320-ADE0-C6446B413DB8}" destId="{6FBB9DE7-7272-4326-BC31-C63D7EFF4C9E}" srcOrd="30" destOrd="0" presId="urn:microsoft.com/office/officeart/2011/layout/ConvergingText"/>
    <dgm:cxn modelId="{44C604A4-CA5A-4BEA-8C78-22BA180DAFAF}" type="presParOf" srcId="{5BB76D08-4734-4320-ADE0-C6446B413DB8}" destId="{A618B23F-8EB3-4823-8801-C0AE5CB9453F}" srcOrd="31" destOrd="0" presId="urn:microsoft.com/office/officeart/2011/layout/ConvergingText"/>
    <dgm:cxn modelId="{66089105-B28E-4286-B977-4BA29EDB0B06}" type="presParOf" srcId="{5BB76D08-4734-4320-ADE0-C6446B413DB8}" destId="{655EB077-CFE8-4F73-992E-1283BE7D7B0B}" srcOrd="32" destOrd="0" presId="urn:microsoft.com/office/officeart/2011/layout/ConvergingText"/>
    <dgm:cxn modelId="{C1CD1D90-53E4-4CAA-A50A-E7B5B262250B}" type="presParOf" srcId="{5BB76D08-4734-4320-ADE0-C6446B413DB8}" destId="{90122882-7F29-4E1C-B7D7-75534A6101E5}" srcOrd="33" destOrd="0" presId="urn:microsoft.com/office/officeart/2011/layout/ConvergingText"/>
    <dgm:cxn modelId="{C9F79482-D8BD-4FAE-86CB-8CE7DE91F262}" type="presParOf" srcId="{5BB76D08-4734-4320-ADE0-C6446B413DB8}" destId="{DB5A8994-F41B-4F83-9649-A3DA82A7B444}" srcOrd="34" destOrd="0" presId="urn:microsoft.com/office/officeart/2011/layout/ConvergingText"/>
    <dgm:cxn modelId="{B4B579AA-A56C-453E-B136-A51C48AB0E2D}" type="presParOf" srcId="{5BB76D08-4734-4320-ADE0-C6446B413DB8}" destId="{232077F7-1134-476E-B504-417C14705345}" srcOrd="35" destOrd="0" presId="urn:microsoft.com/office/officeart/2011/layout/ConvergingText"/>
    <dgm:cxn modelId="{8C5DD256-5B5F-4FEA-88C6-9DE8619C88AC}" type="presParOf" srcId="{5BB76D08-4734-4320-ADE0-C6446B413DB8}" destId="{40BCA77F-17B1-4833-9608-D5856CFCD524}" srcOrd="36" destOrd="0" presId="urn:microsoft.com/office/officeart/2011/layout/ConvergingText"/>
    <dgm:cxn modelId="{83A6CCAC-4B58-425F-A0B5-096950B2D941}" type="presParOf" srcId="{5BB76D08-4734-4320-ADE0-C6446B413DB8}" destId="{C67D099B-D39A-43D7-817C-8557651D9827}" srcOrd="37" destOrd="0" presId="urn:microsoft.com/office/officeart/2011/layout/ConvergingText"/>
    <dgm:cxn modelId="{66A96B16-1767-457A-AD15-37043EAF6C5F}" type="presParOf" srcId="{5BB76D08-4734-4320-ADE0-C6446B413DB8}" destId="{86D1855F-CB05-4874-A163-DAE1253F0872}" srcOrd="38" destOrd="0" presId="urn:microsoft.com/office/officeart/2011/layout/ConvergingText"/>
    <dgm:cxn modelId="{F809F4B2-9DA4-4B08-88BD-71E0CF666814}" type="presParOf" srcId="{5BB76D08-4734-4320-ADE0-C6446B413DB8}" destId="{C1DFC2BA-D225-4188-A5CC-27E31657E42B}" srcOrd="39" destOrd="0" presId="urn:microsoft.com/office/officeart/2011/layout/ConvergingText"/>
    <dgm:cxn modelId="{5652E46D-C4F8-4A10-8EEB-2B8826D1C28E}" type="presParOf" srcId="{5BB76D08-4734-4320-ADE0-C6446B413DB8}" destId="{C28A1C52-0408-4B88-9A81-475E80DCDD9A}" srcOrd="40" destOrd="0" presId="urn:microsoft.com/office/officeart/2011/layout/ConvergingText"/>
    <dgm:cxn modelId="{5A8DB632-3915-42A7-8024-C026EA18FF82}" type="presParOf" srcId="{5BB76D08-4734-4320-ADE0-C6446B413DB8}" destId="{4C3D3BD8-2032-45B5-A2BE-09DE78B7E546}" srcOrd="41" destOrd="0" presId="urn:microsoft.com/office/officeart/2011/layout/ConvergingText"/>
    <dgm:cxn modelId="{7E1B7762-5E94-4897-AE00-A631164AE3BA}" type="presParOf" srcId="{5BB76D08-4734-4320-ADE0-C6446B413DB8}" destId="{89668DCE-6773-4D07-9000-60D37BE15907}" srcOrd="42" destOrd="0" presId="urn:microsoft.com/office/officeart/2011/layout/ConvergingText"/>
    <dgm:cxn modelId="{739281F5-A38B-443D-AE29-628666959A8A}" type="presParOf" srcId="{5BB76D08-4734-4320-ADE0-C6446B413DB8}" destId="{0D2E03EE-4F27-4C42-BBB9-F7B71CD4A2B0}" srcOrd="43" destOrd="0" presId="urn:microsoft.com/office/officeart/2011/layout/ConvergingText"/>
    <dgm:cxn modelId="{AFEDED1A-8D24-4C61-876E-458BBFE33BE4}" type="presParOf" srcId="{5BB76D08-4734-4320-ADE0-C6446B413DB8}" destId="{317852C9-5420-41B5-AEA4-467519B6DD8F}" srcOrd="44" destOrd="0" presId="urn:microsoft.com/office/officeart/2011/layout/ConvergingText"/>
    <dgm:cxn modelId="{62E50A3B-A2FC-47F6-89D0-352DB480109D}"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F422D79D-0C71-4AF7-BF11-A11D8D304AFB}" type="presOf" srcId="{CD4AEE64-CC64-4CFB-8387-2C48FA65AE06}" destId="{39F32940-C107-4EE9-BC46-816DCE37A561}" srcOrd="0" destOrd="0" presId="urn:microsoft.com/office/officeart/2011/layout/ConvergingText"/>
    <dgm:cxn modelId="{E84E525E-9D09-4C59-9E4B-59D0F9191405}" type="presOf" srcId="{A17F68E8-70C2-465F-B1D4-2F2B32701FEE}" destId="{4813DCE8-5E99-4E1E-848F-1ADC13273F6C}" srcOrd="0" destOrd="0" presId="urn:microsoft.com/office/officeart/2011/layout/ConvergingText"/>
    <dgm:cxn modelId="{453B8919-4E10-440B-A8F4-E1918A24EC38}" type="presOf" srcId="{78A2FAA6-686A-47CB-8264-BE3DAAE609CE}" destId="{1FA23FA4-456A-4A7F-9466-A7F56B6D5C04}" srcOrd="0" destOrd="0" presId="urn:microsoft.com/office/officeart/2011/layout/ConvergingText"/>
    <dgm:cxn modelId="{E5446E62-4153-447B-A913-983D4F8A4D97}" type="presOf" srcId="{2BD647A6-6B39-415D-AB6D-6527328DD1CE}" destId="{B192090C-17D0-42C4-9DE2-B3496D517FB4}" srcOrd="0" destOrd="0" presId="urn:microsoft.com/office/officeart/2011/layout/ConvergingText"/>
    <dgm:cxn modelId="{ACFE3C3C-9248-4F3B-A75C-67D9F7AA56BC}" type="presParOf" srcId="{B192090C-17D0-42C4-9DE2-B3496D517FB4}" destId="{5BB76D08-4734-4320-ADE0-C6446B413DB8}" srcOrd="0" destOrd="0" presId="urn:microsoft.com/office/officeart/2011/layout/ConvergingText"/>
    <dgm:cxn modelId="{FD49DE86-650D-4524-A2AA-2AAE632360F2}" type="presParOf" srcId="{5BB76D08-4734-4320-ADE0-C6446B413DB8}" destId="{C222B544-39D3-474F-A3C9-459F9558E89D}" srcOrd="0" destOrd="0" presId="urn:microsoft.com/office/officeart/2011/layout/ConvergingText"/>
    <dgm:cxn modelId="{1E9543E5-6546-4799-AE10-B289654E9D5C}" type="presParOf" srcId="{5BB76D08-4734-4320-ADE0-C6446B413DB8}" destId="{DDBA0213-8F44-4A8B-8F2B-D1F50D4C9E6F}" srcOrd="1" destOrd="0" presId="urn:microsoft.com/office/officeart/2011/layout/ConvergingText"/>
    <dgm:cxn modelId="{DE4F7CC7-60D2-4A58-A7DE-CF63776A09F9}" type="presParOf" srcId="{5BB76D08-4734-4320-ADE0-C6446B413DB8}" destId="{2EFEE49C-F030-4905-B07C-05EE54C8AD27}" srcOrd="2" destOrd="0" presId="urn:microsoft.com/office/officeart/2011/layout/ConvergingText"/>
    <dgm:cxn modelId="{3F3D65EB-413F-4A45-817D-57A154332307}" type="presParOf" srcId="{5BB76D08-4734-4320-ADE0-C6446B413DB8}" destId="{214082BC-5203-4D8C-A81F-F7B68F0CA74A}" srcOrd="3" destOrd="0" presId="urn:microsoft.com/office/officeart/2011/layout/ConvergingText"/>
    <dgm:cxn modelId="{7FE836E4-ACBF-409A-9A72-F2C6CB34871F}" type="presParOf" srcId="{5BB76D08-4734-4320-ADE0-C6446B413DB8}" destId="{A8BBEC97-9AAF-484D-BDA9-3A889BBB9524}" srcOrd="4" destOrd="0" presId="urn:microsoft.com/office/officeart/2011/layout/ConvergingText"/>
    <dgm:cxn modelId="{7151C07D-0E77-4BE9-860B-19BF432FB234}" type="presParOf" srcId="{5BB76D08-4734-4320-ADE0-C6446B413DB8}" destId="{C5BD9C88-0757-4A42-9B55-EAC043027F00}" srcOrd="5" destOrd="0" presId="urn:microsoft.com/office/officeart/2011/layout/ConvergingText"/>
    <dgm:cxn modelId="{F119FD81-8714-46D6-9CF3-067F26DEE8CA}" type="presParOf" srcId="{5BB76D08-4734-4320-ADE0-C6446B413DB8}" destId="{5E66FD4B-CB73-4FE9-A85C-C88BC212799B}" srcOrd="6" destOrd="0" presId="urn:microsoft.com/office/officeart/2011/layout/ConvergingText"/>
    <dgm:cxn modelId="{FCCCFEFA-6BCF-4979-8AEB-EC2FFA8696C1}" type="presParOf" srcId="{5BB76D08-4734-4320-ADE0-C6446B413DB8}" destId="{AEB79B8D-817B-4865-9CCD-071BE9EC7801}" srcOrd="7" destOrd="0" presId="urn:microsoft.com/office/officeart/2011/layout/ConvergingText"/>
    <dgm:cxn modelId="{C6D30805-39F0-4B7B-9EA2-07F054A4650F}" type="presParOf" srcId="{5BB76D08-4734-4320-ADE0-C6446B413DB8}" destId="{32A99E32-6BA2-439A-9263-71F231A0BD5A}" srcOrd="8" destOrd="0" presId="urn:microsoft.com/office/officeart/2011/layout/ConvergingText"/>
    <dgm:cxn modelId="{53EEFEF0-AAA5-4968-9623-463971B02321}" type="presParOf" srcId="{5BB76D08-4734-4320-ADE0-C6446B413DB8}" destId="{C52AB68D-F26B-4B61-9351-471AE5E0562F}" srcOrd="9" destOrd="0" presId="urn:microsoft.com/office/officeart/2011/layout/ConvergingText"/>
    <dgm:cxn modelId="{0BF4FE6A-392D-475D-AB84-0035598BB5F3}" type="presParOf" srcId="{5BB76D08-4734-4320-ADE0-C6446B413DB8}" destId="{1FA23FA4-456A-4A7F-9466-A7F56B6D5C04}" srcOrd="10" destOrd="0" presId="urn:microsoft.com/office/officeart/2011/layout/ConvergingText"/>
    <dgm:cxn modelId="{E19E387D-07EC-4DFE-9561-B4CB69CD51BE}" type="presParOf" srcId="{5BB76D08-4734-4320-ADE0-C6446B413DB8}" destId="{6393A116-DE6C-4839-BC99-63C151A2BADF}" srcOrd="11" destOrd="0" presId="urn:microsoft.com/office/officeart/2011/layout/ConvergingText"/>
    <dgm:cxn modelId="{1426B8BF-9F14-4B4E-B76C-10E2378CA0FE}" type="presParOf" srcId="{5BB76D08-4734-4320-ADE0-C6446B413DB8}" destId="{5BA9FD6E-80D8-4E65-A06C-CCF39FE12702}" srcOrd="12" destOrd="0" presId="urn:microsoft.com/office/officeart/2011/layout/ConvergingText"/>
    <dgm:cxn modelId="{4D019014-DD2E-49AE-861B-F2D4F1A17D3C}" type="presParOf" srcId="{5BB76D08-4734-4320-ADE0-C6446B413DB8}" destId="{D36F2C73-FDEE-482C-BD57-39618ECC192C}" srcOrd="13" destOrd="0" presId="urn:microsoft.com/office/officeart/2011/layout/ConvergingText"/>
    <dgm:cxn modelId="{7AB453C3-0040-4F8A-B67C-8D1C0EA40D7C}" type="presParOf" srcId="{5BB76D08-4734-4320-ADE0-C6446B413DB8}" destId="{5795D6CD-6A47-466E-A3B4-717895967225}" srcOrd="14" destOrd="0" presId="urn:microsoft.com/office/officeart/2011/layout/ConvergingText"/>
    <dgm:cxn modelId="{3A984F3D-81B5-4265-9A30-0B68BFECDD25}" type="presParOf" srcId="{5BB76D08-4734-4320-ADE0-C6446B413DB8}" destId="{CFBF42C0-D466-4E3F-90EE-908B34DF89EF}" srcOrd="15" destOrd="0" presId="urn:microsoft.com/office/officeart/2011/layout/ConvergingText"/>
    <dgm:cxn modelId="{86D1342A-37D6-4D9D-80D3-5DE2C70C4097}" type="presParOf" srcId="{5BB76D08-4734-4320-ADE0-C6446B413DB8}" destId="{575FF2B7-CE13-4DB4-8D42-6A0F249FD1DE}" srcOrd="16" destOrd="0" presId="urn:microsoft.com/office/officeart/2011/layout/ConvergingText"/>
    <dgm:cxn modelId="{586357FF-04B5-4596-9B0C-5CEE57571714}" type="presParOf" srcId="{5BB76D08-4734-4320-ADE0-C6446B413DB8}" destId="{7A938748-B649-4D34-87AB-21DC64E5B69D}" srcOrd="17" destOrd="0" presId="urn:microsoft.com/office/officeart/2011/layout/ConvergingText"/>
    <dgm:cxn modelId="{37DA349B-28AD-44FC-B00C-4F53188AB78E}" type="presParOf" srcId="{5BB76D08-4734-4320-ADE0-C6446B413DB8}" destId="{BE27FB17-C346-4446-8F7E-4576A318A765}" srcOrd="18" destOrd="0" presId="urn:microsoft.com/office/officeart/2011/layout/ConvergingText"/>
    <dgm:cxn modelId="{F008183E-A4BF-41A5-ACD7-D08B9E2301F0}" type="presParOf" srcId="{5BB76D08-4734-4320-ADE0-C6446B413DB8}" destId="{90506873-032C-4F67-9412-B8C52806A693}" srcOrd="19" destOrd="0" presId="urn:microsoft.com/office/officeart/2011/layout/ConvergingText"/>
    <dgm:cxn modelId="{D9B11EFC-1DA2-4A28-8410-AB93833523E5}" type="presParOf" srcId="{5BB76D08-4734-4320-ADE0-C6446B413DB8}" destId="{39F32940-C107-4EE9-BC46-816DCE37A561}" srcOrd="20" destOrd="0" presId="urn:microsoft.com/office/officeart/2011/layout/ConvergingText"/>
    <dgm:cxn modelId="{131ACAF6-EE88-4CA9-8CE5-91874768311C}" type="presParOf" srcId="{5BB76D08-4734-4320-ADE0-C6446B413DB8}" destId="{07F905E0-D49A-4749-BFFC-A4672F9A360C}" srcOrd="21" destOrd="0" presId="urn:microsoft.com/office/officeart/2011/layout/ConvergingText"/>
    <dgm:cxn modelId="{1CA350EE-DD4D-4392-A7E8-55B5DD35F1E1}" type="presParOf" srcId="{5BB76D08-4734-4320-ADE0-C6446B413DB8}" destId="{F320F519-FC91-4720-9C73-11B45571EE68}" srcOrd="22" destOrd="0" presId="urn:microsoft.com/office/officeart/2011/layout/ConvergingText"/>
    <dgm:cxn modelId="{58B1AB8E-A544-4D3E-AE24-9242EFDF809A}" type="presParOf" srcId="{5BB76D08-4734-4320-ADE0-C6446B413DB8}" destId="{F0508212-642E-4907-8B4A-13CF1997F6C1}" srcOrd="23" destOrd="0" presId="urn:microsoft.com/office/officeart/2011/layout/ConvergingText"/>
    <dgm:cxn modelId="{59A8A337-AEAE-4B2A-887C-2C8E73F867F4}" type="presParOf" srcId="{5BB76D08-4734-4320-ADE0-C6446B413DB8}" destId="{E32E549B-9354-4C5A-9E7E-097E657691E6}" srcOrd="24" destOrd="0" presId="urn:microsoft.com/office/officeart/2011/layout/ConvergingText"/>
    <dgm:cxn modelId="{331EB792-61FB-4F37-8A7B-2061AB8B2B83}" type="presParOf" srcId="{5BB76D08-4734-4320-ADE0-C6446B413DB8}" destId="{0528E5DE-876E-43DE-B4B8-8143633C5565}" srcOrd="25" destOrd="0" presId="urn:microsoft.com/office/officeart/2011/layout/ConvergingText"/>
    <dgm:cxn modelId="{B95BAED7-65BB-4858-8594-19A53D1DD318}" type="presParOf" srcId="{5BB76D08-4734-4320-ADE0-C6446B413DB8}" destId="{01F4E4CF-9222-4102-9BDA-C8715EDD7493}" srcOrd="26" destOrd="0" presId="urn:microsoft.com/office/officeart/2011/layout/ConvergingText"/>
    <dgm:cxn modelId="{08FE2A28-CB80-403D-8C59-16F0A3904814}" type="presParOf" srcId="{5BB76D08-4734-4320-ADE0-C6446B413DB8}" destId="{408EBB25-5C43-4BAA-A88C-606DE3999640}" srcOrd="27" destOrd="0" presId="urn:microsoft.com/office/officeart/2011/layout/ConvergingText"/>
    <dgm:cxn modelId="{616C4000-8ED7-444D-8464-B1FE883F9E95}"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A1490061-1C30-495A-99EB-FFD7058B1545}" srcId="{2BD647A6-6B39-415D-AB6D-6527328DD1CE}" destId="{78A2FAA6-686A-47CB-8264-BE3DAAE609CE}" srcOrd="0" destOrd="0" parTransId="{61037864-6453-413A-8936-1CFC87A5C47A}" sibTransId="{2C68A3F0-853A-4E3F-AE56-388CE5E13B4E}"/>
    <dgm:cxn modelId="{C7B6EEE2-7996-4050-8226-E147E0C28549}" type="presOf" srcId="{67AA67AA-0862-4A15-8786-69CB80B3D3EC}" destId="{E7F0AF4A-16E5-4728-ADCA-9816F8C57C74}" srcOrd="0" destOrd="0" presId="urn:microsoft.com/office/officeart/2011/layout/ConvergingText"/>
    <dgm:cxn modelId="{AFF46A28-EB72-4EF8-B0A5-D137396E8574}"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E304F955-D8A9-4D65-A992-D3486DCB1AAD}" type="presOf" srcId="{CD4AEE64-CC64-4CFB-8387-2C48FA65AE06}" destId="{39F32940-C107-4EE9-BC46-816DCE37A561}" srcOrd="0" destOrd="0" presId="urn:microsoft.com/office/officeart/2011/layout/ConvergingText"/>
    <dgm:cxn modelId="{B22F6763-ACEB-4C85-861A-CDED2124D8E0}"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DC29B21B-B54F-41FA-AD63-9F4B1002385A}" type="presParOf" srcId="{B192090C-17D0-42C4-9DE2-B3496D517FB4}" destId="{5BB76D08-4734-4320-ADE0-C6446B413DB8}" srcOrd="0" destOrd="0" presId="urn:microsoft.com/office/officeart/2011/layout/ConvergingText"/>
    <dgm:cxn modelId="{62CF245C-11D1-4167-89C0-01B7EE36EBAE}" type="presParOf" srcId="{5BB76D08-4734-4320-ADE0-C6446B413DB8}" destId="{C222B544-39D3-474F-A3C9-459F9558E89D}" srcOrd="0" destOrd="0" presId="urn:microsoft.com/office/officeart/2011/layout/ConvergingText"/>
    <dgm:cxn modelId="{2D5FE5F1-CEA5-4A79-8388-D056452A008F}" type="presParOf" srcId="{5BB76D08-4734-4320-ADE0-C6446B413DB8}" destId="{DDBA0213-8F44-4A8B-8F2B-D1F50D4C9E6F}" srcOrd="1" destOrd="0" presId="urn:microsoft.com/office/officeart/2011/layout/ConvergingText"/>
    <dgm:cxn modelId="{6AB93235-FBC3-4F55-894D-51E0ABDEBA8B}" type="presParOf" srcId="{5BB76D08-4734-4320-ADE0-C6446B413DB8}" destId="{2EFEE49C-F030-4905-B07C-05EE54C8AD27}" srcOrd="2" destOrd="0" presId="urn:microsoft.com/office/officeart/2011/layout/ConvergingText"/>
    <dgm:cxn modelId="{F4E49C21-81B7-4790-92BB-ABCA8F4240F5}" type="presParOf" srcId="{5BB76D08-4734-4320-ADE0-C6446B413DB8}" destId="{214082BC-5203-4D8C-A81F-F7B68F0CA74A}" srcOrd="3" destOrd="0" presId="urn:microsoft.com/office/officeart/2011/layout/ConvergingText"/>
    <dgm:cxn modelId="{7E72B78A-1E0F-4A6A-BA3C-DA9C235C7FC9}" type="presParOf" srcId="{5BB76D08-4734-4320-ADE0-C6446B413DB8}" destId="{A8BBEC97-9AAF-484D-BDA9-3A889BBB9524}" srcOrd="4" destOrd="0" presId="urn:microsoft.com/office/officeart/2011/layout/ConvergingText"/>
    <dgm:cxn modelId="{20F6313C-D942-4C84-A320-A58561541FCB}" type="presParOf" srcId="{5BB76D08-4734-4320-ADE0-C6446B413DB8}" destId="{C5BD9C88-0757-4A42-9B55-EAC043027F00}" srcOrd="5" destOrd="0" presId="urn:microsoft.com/office/officeart/2011/layout/ConvergingText"/>
    <dgm:cxn modelId="{75BBD755-C2EF-44B8-8FBC-1BFA4600BFB5}" type="presParOf" srcId="{5BB76D08-4734-4320-ADE0-C6446B413DB8}" destId="{5E66FD4B-CB73-4FE9-A85C-C88BC212799B}" srcOrd="6" destOrd="0" presId="urn:microsoft.com/office/officeart/2011/layout/ConvergingText"/>
    <dgm:cxn modelId="{39E5BA2F-3388-4E30-8DEE-70658B8A3317}" type="presParOf" srcId="{5BB76D08-4734-4320-ADE0-C6446B413DB8}" destId="{AEB79B8D-817B-4865-9CCD-071BE9EC7801}" srcOrd="7" destOrd="0" presId="urn:microsoft.com/office/officeart/2011/layout/ConvergingText"/>
    <dgm:cxn modelId="{9915A802-3544-47C4-BEA1-31B533D77DF2}" type="presParOf" srcId="{5BB76D08-4734-4320-ADE0-C6446B413DB8}" destId="{32A99E32-6BA2-439A-9263-71F231A0BD5A}" srcOrd="8" destOrd="0" presId="urn:microsoft.com/office/officeart/2011/layout/ConvergingText"/>
    <dgm:cxn modelId="{7BF4396B-F56C-46D0-9F88-E68A2EF49138}" type="presParOf" srcId="{5BB76D08-4734-4320-ADE0-C6446B413DB8}" destId="{C52AB68D-F26B-4B61-9351-471AE5E0562F}" srcOrd="9" destOrd="0" presId="urn:microsoft.com/office/officeart/2011/layout/ConvergingText"/>
    <dgm:cxn modelId="{F6534ACD-C316-471D-96D1-375B9BB80B46}" type="presParOf" srcId="{5BB76D08-4734-4320-ADE0-C6446B413DB8}" destId="{1FA23FA4-456A-4A7F-9466-A7F56B6D5C04}" srcOrd="10" destOrd="0" presId="urn:microsoft.com/office/officeart/2011/layout/ConvergingText"/>
    <dgm:cxn modelId="{3BA1F100-4742-4540-90F0-FA76F3AED768}" type="presParOf" srcId="{5BB76D08-4734-4320-ADE0-C6446B413DB8}" destId="{6393A116-DE6C-4839-BC99-63C151A2BADF}" srcOrd="11" destOrd="0" presId="urn:microsoft.com/office/officeart/2011/layout/ConvergingText"/>
    <dgm:cxn modelId="{32702AB5-988A-4098-92E0-D61DE907C1AD}" type="presParOf" srcId="{5BB76D08-4734-4320-ADE0-C6446B413DB8}" destId="{5BA9FD6E-80D8-4E65-A06C-CCF39FE12702}" srcOrd="12" destOrd="0" presId="urn:microsoft.com/office/officeart/2011/layout/ConvergingText"/>
    <dgm:cxn modelId="{2FAD19FC-61C0-4154-A881-CA7D5D58FC1D}" type="presParOf" srcId="{5BB76D08-4734-4320-ADE0-C6446B413DB8}" destId="{D36F2C73-FDEE-482C-BD57-39618ECC192C}" srcOrd="13" destOrd="0" presId="urn:microsoft.com/office/officeart/2011/layout/ConvergingText"/>
    <dgm:cxn modelId="{A5A7A260-6A52-4E02-8F4B-F2AE001AFF97}" type="presParOf" srcId="{5BB76D08-4734-4320-ADE0-C6446B413DB8}" destId="{5795D6CD-6A47-466E-A3B4-717895967225}" srcOrd="14" destOrd="0" presId="urn:microsoft.com/office/officeart/2011/layout/ConvergingText"/>
    <dgm:cxn modelId="{5E7F4390-0CB3-4DF9-B3D1-30BA28502E5A}" type="presParOf" srcId="{5BB76D08-4734-4320-ADE0-C6446B413DB8}" destId="{CFBF42C0-D466-4E3F-90EE-908B34DF89EF}" srcOrd="15" destOrd="0" presId="urn:microsoft.com/office/officeart/2011/layout/ConvergingText"/>
    <dgm:cxn modelId="{F401CF5C-D4A6-4875-BDE2-DE40D5D895B1}" type="presParOf" srcId="{5BB76D08-4734-4320-ADE0-C6446B413DB8}" destId="{575FF2B7-CE13-4DB4-8D42-6A0F249FD1DE}" srcOrd="16" destOrd="0" presId="urn:microsoft.com/office/officeart/2011/layout/ConvergingText"/>
    <dgm:cxn modelId="{ADB741B4-D701-4B79-84E9-944EFAFD9DEE}" type="presParOf" srcId="{5BB76D08-4734-4320-ADE0-C6446B413DB8}" destId="{7A938748-B649-4D34-87AB-21DC64E5B69D}" srcOrd="17" destOrd="0" presId="urn:microsoft.com/office/officeart/2011/layout/ConvergingText"/>
    <dgm:cxn modelId="{EBB294E1-F016-449F-A153-DBE0F5C65567}" type="presParOf" srcId="{5BB76D08-4734-4320-ADE0-C6446B413DB8}" destId="{BE27FB17-C346-4446-8F7E-4576A318A765}" srcOrd="18" destOrd="0" presId="urn:microsoft.com/office/officeart/2011/layout/ConvergingText"/>
    <dgm:cxn modelId="{7FD57236-6379-4FFC-9ACD-133D12E12A24}" type="presParOf" srcId="{5BB76D08-4734-4320-ADE0-C6446B413DB8}" destId="{90506873-032C-4F67-9412-B8C52806A693}" srcOrd="19" destOrd="0" presId="urn:microsoft.com/office/officeart/2011/layout/ConvergingText"/>
    <dgm:cxn modelId="{6FED1A93-1B98-43A3-B432-199460ECBFF0}" type="presParOf" srcId="{5BB76D08-4734-4320-ADE0-C6446B413DB8}" destId="{39F32940-C107-4EE9-BC46-816DCE37A561}" srcOrd="20" destOrd="0" presId="urn:microsoft.com/office/officeart/2011/layout/ConvergingText"/>
    <dgm:cxn modelId="{EACEDE4C-C38E-4086-B240-3DCE357F79D9}" type="presParOf" srcId="{5BB76D08-4734-4320-ADE0-C6446B413DB8}" destId="{C50D4C81-F60B-44BF-9908-8E9C006B7223}" srcOrd="21" destOrd="0" presId="urn:microsoft.com/office/officeart/2011/layout/ConvergingText"/>
    <dgm:cxn modelId="{CE686697-FD1B-400C-93BF-8EE2AAEEC8E1}" type="presParOf" srcId="{5BB76D08-4734-4320-ADE0-C6446B413DB8}" destId="{AAB8A884-C840-4883-B67E-897E46269737}" srcOrd="22" destOrd="0" presId="urn:microsoft.com/office/officeart/2011/layout/ConvergingText"/>
    <dgm:cxn modelId="{3B07D57F-9B25-44A1-8814-976FE0F2E393}" type="presParOf" srcId="{5BB76D08-4734-4320-ADE0-C6446B413DB8}" destId="{7733AEB2-B9D8-494E-91F8-6B7D55AFCE31}" srcOrd="23" destOrd="0" presId="urn:microsoft.com/office/officeart/2011/layout/ConvergingText"/>
    <dgm:cxn modelId="{460DABD8-7A88-4921-BF5F-F883922C75EA}" type="presParOf" srcId="{5BB76D08-4734-4320-ADE0-C6446B413DB8}" destId="{9416C880-3131-4944-9059-2E1D39363C1E}" srcOrd="24" destOrd="0" presId="urn:microsoft.com/office/officeart/2011/layout/ConvergingText"/>
    <dgm:cxn modelId="{18A9780C-D7C5-4998-A71A-57F6B4FB5C91}" type="presParOf" srcId="{5BB76D08-4734-4320-ADE0-C6446B413DB8}" destId="{980ABC32-C633-47DA-A7F2-25465CEA1F6E}" srcOrd="25" destOrd="0" presId="urn:microsoft.com/office/officeart/2011/layout/ConvergingText"/>
    <dgm:cxn modelId="{DD5D75AF-03A9-414D-9005-EA67DD00FAEF}" type="presParOf" srcId="{5BB76D08-4734-4320-ADE0-C6446B413DB8}" destId="{C63CDEB3-A89C-4C32-ABFE-B161FA0E997B}" srcOrd="26" destOrd="0" presId="urn:microsoft.com/office/officeart/2011/layout/ConvergingText"/>
    <dgm:cxn modelId="{BFB50185-614E-4013-85C1-A2270CDC9C31}" type="presParOf" srcId="{5BB76D08-4734-4320-ADE0-C6446B413DB8}" destId="{139CE58D-52D8-4F54-BEF9-02A66B0F9F85}" srcOrd="27" destOrd="0" presId="urn:microsoft.com/office/officeart/2011/layout/ConvergingText"/>
    <dgm:cxn modelId="{342AFABF-E9D3-46F0-BE89-B8F32FCEE4D2}"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3415258" y="1133978"/>
          <a:ext cx="99466" cy="994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3233195" y="1133978"/>
          <a:ext cx="99466" cy="99466"/>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3051484" y="1133978"/>
          <a:ext cx="99466" cy="99466"/>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869421" y="1133978"/>
          <a:ext cx="99466" cy="99466"/>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687358" y="1133978"/>
          <a:ext cx="99466" cy="99466"/>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2406180" y="1084245"/>
          <a:ext cx="198933" cy="198740"/>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3253229" y="928709"/>
          <a:ext cx="99466" cy="99466"/>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3253229" y="1340591"/>
          <a:ext cx="99466" cy="99466"/>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3342152" y="1017998"/>
          <a:ext cx="99466" cy="99466"/>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3347775" y="1251878"/>
          <a:ext cx="99466" cy="99466"/>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325402" y="678892"/>
          <a:ext cx="1005914" cy="1005990"/>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a:t>
          </a:r>
        </a:p>
        <a:p>
          <a:pPr lvl="0" algn="ctr" defTabSz="622300">
            <a:lnSpc>
              <a:spcPct val="90000"/>
            </a:lnSpc>
            <a:spcBef>
              <a:spcPct val="0"/>
            </a:spcBef>
            <a:spcAft>
              <a:spcPct val="35000"/>
            </a:spcAft>
          </a:pPr>
          <a:r>
            <a:rPr lang="en-US" sz="1400" kern="1200" dirty="0" smtClean="0"/>
            <a:t>CVX</a:t>
          </a:r>
          <a:endParaRPr lang="en-US" sz="1400" kern="1200" dirty="0"/>
        </a:p>
      </dsp:txBody>
      <dsp:txXfrm>
        <a:off x="1472715" y="826216"/>
        <a:ext cx="711288" cy="711342"/>
      </dsp:txXfrm>
    </dsp:sp>
    <dsp:sp modelId="{6393A116-DE6C-4839-BC99-63C151A2BADF}">
      <dsp:nvSpPr>
        <dsp:cNvPr id="0" name=""/>
        <dsp:cNvSpPr/>
      </dsp:nvSpPr>
      <dsp:spPr>
        <a:xfrm>
          <a:off x="1372148" y="517212"/>
          <a:ext cx="198933" cy="198740"/>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260028" y="424274"/>
          <a:ext cx="99466" cy="99466"/>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1054768" y="358987"/>
          <a:ext cx="99466" cy="99466"/>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849860" y="358987"/>
          <a:ext cx="99466" cy="99466"/>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644952" y="358987"/>
          <a:ext cx="99466" cy="99466"/>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440043" y="358987"/>
          <a:ext cx="99466" cy="99466"/>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234783" y="358987"/>
          <a:ext cx="99466" cy="99466"/>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9875" y="358987"/>
          <a:ext cx="99466" cy="99466"/>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8469" y="113202"/>
          <a:ext cx="1121900" cy="248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Vaccine Type</a:t>
          </a:r>
          <a:endParaRPr lang="en-US" sz="1400" kern="1200" dirty="0"/>
        </a:p>
      </dsp:txBody>
      <dsp:txXfrm>
        <a:off x="28469" y="113202"/>
        <a:ext cx="1121900" cy="248473"/>
      </dsp:txXfrm>
    </dsp:sp>
    <dsp:sp modelId="{07F905E0-D49A-4749-BFFC-A4672F9A360C}">
      <dsp:nvSpPr>
        <dsp:cNvPr id="0" name=""/>
        <dsp:cNvSpPr/>
      </dsp:nvSpPr>
      <dsp:spPr>
        <a:xfrm>
          <a:off x="1109950" y="828475"/>
          <a:ext cx="198933" cy="198740"/>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945109" y="869183"/>
          <a:ext cx="99466" cy="99466"/>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756017" y="869183"/>
          <a:ext cx="99466" cy="99466"/>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567276" y="869183"/>
          <a:ext cx="99466" cy="99466"/>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78535" y="869183"/>
          <a:ext cx="99466" cy="99466"/>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89443" y="869183"/>
          <a:ext cx="99466" cy="99466"/>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702" y="869183"/>
          <a:ext cx="99466" cy="99466"/>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624358"/>
          <a:ext cx="1043873" cy="248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Dose</a:t>
          </a:r>
          <a:endParaRPr lang="en-US" sz="1400" kern="1200" dirty="0"/>
        </a:p>
      </dsp:txBody>
      <dsp:txXfrm>
        <a:off x="0" y="624358"/>
        <a:ext cx="1043873" cy="248473"/>
      </dsp:txXfrm>
    </dsp:sp>
    <dsp:sp modelId="{1ADF23C5-E200-42B6-8D94-0BC2A33348DC}">
      <dsp:nvSpPr>
        <dsp:cNvPr id="0" name=""/>
        <dsp:cNvSpPr/>
      </dsp:nvSpPr>
      <dsp:spPr>
        <a:xfrm>
          <a:off x="1109950" y="1306028"/>
          <a:ext cx="198933" cy="198740"/>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945109" y="1424312"/>
          <a:ext cx="99466" cy="99466"/>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756017" y="1424312"/>
          <a:ext cx="99466" cy="99466"/>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567276" y="1424312"/>
          <a:ext cx="99466" cy="99466"/>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78535" y="1424312"/>
          <a:ext cx="99466" cy="99466"/>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89443" y="1424312"/>
          <a:ext cx="99466" cy="99466"/>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702" y="1424312"/>
          <a:ext cx="99466" cy="99466"/>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1178335"/>
          <a:ext cx="1043873" cy="248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178335"/>
        <a:ext cx="1043873" cy="248473"/>
      </dsp:txXfrm>
    </dsp:sp>
    <dsp:sp modelId="{C67D099B-D39A-43D7-817C-8557651D9827}">
      <dsp:nvSpPr>
        <dsp:cNvPr id="0" name=""/>
        <dsp:cNvSpPr/>
      </dsp:nvSpPr>
      <dsp:spPr>
        <a:xfrm>
          <a:off x="1372148" y="1649359"/>
          <a:ext cx="198933" cy="198740"/>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258271" y="1840034"/>
          <a:ext cx="99466" cy="99466"/>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1053714" y="1933931"/>
          <a:ext cx="99466" cy="99466"/>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848806" y="1933931"/>
          <a:ext cx="99466" cy="99466"/>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644249" y="1933931"/>
          <a:ext cx="99466" cy="99466"/>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439692" y="1933931"/>
          <a:ext cx="99466" cy="99466"/>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234783" y="1933931"/>
          <a:ext cx="99466" cy="99466"/>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30226" y="1933931"/>
          <a:ext cx="99466" cy="99466"/>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8469" y="1684690"/>
          <a:ext cx="1121900" cy="248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Route</a:t>
          </a:r>
          <a:endParaRPr lang="en-US" sz="1400" kern="1200" dirty="0"/>
        </a:p>
      </dsp:txBody>
      <dsp:txXfrm>
        <a:off x="28469" y="1684690"/>
        <a:ext cx="1121900" cy="248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3413852" y="1158078"/>
          <a:ext cx="100872" cy="100871"/>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3228977" y="1158078"/>
          <a:ext cx="100872" cy="100871"/>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3044103" y="1158078"/>
          <a:ext cx="100872" cy="100871"/>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859580" y="1158078"/>
          <a:ext cx="100872" cy="100871"/>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674705" y="1158078"/>
          <a:ext cx="100872" cy="100871"/>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388958" y="1107643"/>
          <a:ext cx="201745" cy="201907"/>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3249363" y="949700"/>
          <a:ext cx="100872" cy="100871"/>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3249363" y="1367950"/>
          <a:ext cx="100872" cy="100871"/>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3339340" y="1040285"/>
          <a:ext cx="100872" cy="100871"/>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3345315" y="1277862"/>
          <a:ext cx="100872" cy="100871"/>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283929" y="697854"/>
          <a:ext cx="1021379" cy="1021485"/>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DPT Shot #2</a:t>
          </a:r>
        </a:p>
      </dsp:txBody>
      <dsp:txXfrm>
        <a:off x="1433506" y="847447"/>
        <a:ext cx="722225" cy="722299"/>
      </dsp:txXfrm>
    </dsp:sp>
    <dsp:sp modelId="{6393A116-DE6C-4839-BC99-63C151A2BADF}">
      <dsp:nvSpPr>
        <dsp:cNvPr id="0" name=""/>
        <dsp:cNvSpPr/>
      </dsp:nvSpPr>
      <dsp:spPr>
        <a:xfrm>
          <a:off x="1207659" y="610587"/>
          <a:ext cx="201745" cy="201907"/>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1078317" y="504075"/>
          <a:ext cx="100872" cy="100871"/>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862864" y="504075"/>
          <a:ext cx="100872" cy="100871"/>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647412" y="504075"/>
          <a:ext cx="100872" cy="100871"/>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431959" y="504075"/>
          <a:ext cx="100872" cy="100871"/>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216155" y="504075"/>
          <a:ext cx="100872" cy="100871"/>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702" y="504075"/>
          <a:ext cx="100872" cy="100871"/>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243768"/>
          <a:ext cx="1182353" cy="25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55650">
            <a:lnSpc>
              <a:spcPct val="90000"/>
            </a:lnSpc>
            <a:spcBef>
              <a:spcPct val="0"/>
            </a:spcBef>
            <a:spcAft>
              <a:spcPct val="35000"/>
            </a:spcAft>
          </a:pPr>
          <a:r>
            <a:rPr lang="en-US" sz="1700" kern="1200" dirty="0" smtClean="0"/>
            <a:t>CVX</a:t>
          </a:r>
          <a:endParaRPr lang="en-US" sz="1700" kern="1200" dirty="0"/>
        </a:p>
      </dsp:txBody>
      <dsp:txXfrm>
        <a:off x="0" y="243768"/>
        <a:ext cx="1182353" cy="259477"/>
      </dsp:txXfrm>
    </dsp:sp>
    <dsp:sp modelId="{07F905E0-D49A-4749-BFFC-A4672F9A360C}">
      <dsp:nvSpPr>
        <dsp:cNvPr id="0" name=""/>
        <dsp:cNvSpPr/>
      </dsp:nvSpPr>
      <dsp:spPr>
        <a:xfrm>
          <a:off x="1207659" y="1596403"/>
          <a:ext cx="201745" cy="201907"/>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1078317" y="1801960"/>
          <a:ext cx="100872" cy="100871"/>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862864" y="1801960"/>
          <a:ext cx="100872" cy="100871"/>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647412" y="1801960"/>
          <a:ext cx="100872" cy="100871"/>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431959" y="1801960"/>
          <a:ext cx="100872" cy="100871"/>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216155" y="1801960"/>
          <a:ext cx="100872" cy="100871"/>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702" y="1801960"/>
          <a:ext cx="100872" cy="100871"/>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541488"/>
          <a:ext cx="1182353" cy="25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55650">
            <a:lnSpc>
              <a:spcPct val="90000"/>
            </a:lnSpc>
            <a:spcBef>
              <a:spcPct val="0"/>
            </a:spcBef>
            <a:spcAft>
              <a:spcPct val="35000"/>
            </a:spcAft>
          </a:pPr>
          <a:r>
            <a:rPr lang="en-US" sz="1700" kern="1200" dirty="0" smtClean="0"/>
            <a:t>Admin Date</a:t>
          </a:r>
          <a:endParaRPr lang="en-US" sz="1700" kern="1200" dirty="0"/>
        </a:p>
      </dsp:txBody>
      <dsp:txXfrm>
        <a:off x="0" y="1541488"/>
        <a:ext cx="1182353" cy="259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3413852" y="1158078"/>
          <a:ext cx="100872" cy="10087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3228977" y="1158078"/>
          <a:ext cx="100872" cy="100871"/>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3044103" y="1158078"/>
          <a:ext cx="100872" cy="100871"/>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859580" y="1158078"/>
          <a:ext cx="100872" cy="100871"/>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674705" y="1158078"/>
          <a:ext cx="100872" cy="100871"/>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2388958" y="1107643"/>
          <a:ext cx="201745" cy="201907"/>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3249363" y="949700"/>
          <a:ext cx="100872" cy="100871"/>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3249363" y="1367950"/>
          <a:ext cx="100872" cy="100871"/>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3339340" y="1040285"/>
          <a:ext cx="100872" cy="100871"/>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3345315" y="1277862"/>
          <a:ext cx="100872" cy="100871"/>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283929" y="697854"/>
          <a:ext cx="1021379" cy="1021485"/>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DPT Shot Date</a:t>
          </a:r>
          <a:endParaRPr lang="en-US" sz="1600" kern="1200" dirty="0"/>
        </a:p>
      </dsp:txBody>
      <dsp:txXfrm>
        <a:off x="1433506" y="847447"/>
        <a:ext cx="722225" cy="722299"/>
      </dsp:txXfrm>
    </dsp:sp>
    <dsp:sp modelId="{6393A116-DE6C-4839-BC99-63C151A2BADF}">
      <dsp:nvSpPr>
        <dsp:cNvPr id="0" name=""/>
        <dsp:cNvSpPr/>
      </dsp:nvSpPr>
      <dsp:spPr>
        <a:xfrm>
          <a:off x="1207659" y="610587"/>
          <a:ext cx="201745" cy="201907"/>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78317" y="504075"/>
          <a:ext cx="100872" cy="100871"/>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62864" y="504075"/>
          <a:ext cx="100872" cy="100871"/>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47412" y="504075"/>
          <a:ext cx="100872" cy="100871"/>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431959" y="504075"/>
          <a:ext cx="100872" cy="100871"/>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216155" y="504075"/>
          <a:ext cx="100872" cy="100871"/>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702" y="504075"/>
          <a:ext cx="100872" cy="100871"/>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43768"/>
          <a:ext cx="1182353" cy="25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Expiration Date</a:t>
          </a:r>
          <a:endParaRPr lang="en-US" sz="1400" kern="1200" dirty="0"/>
        </a:p>
      </dsp:txBody>
      <dsp:txXfrm>
        <a:off x="0" y="243768"/>
        <a:ext cx="1182353" cy="259477"/>
      </dsp:txXfrm>
    </dsp:sp>
    <dsp:sp modelId="{C50D4C81-F60B-44BF-9908-8E9C006B7223}">
      <dsp:nvSpPr>
        <dsp:cNvPr id="0" name=""/>
        <dsp:cNvSpPr/>
      </dsp:nvSpPr>
      <dsp:spPr>
        <a:xfrm>
          <a:off x="1207659" y="1596403"/>
          <a:ext cx="201745" cy="201907"/>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1078317" y="1801960"/>
          <a:ext cx="100872" cy="100871"/>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862864" y="1801960"/>
          <a:ext cx="100872" cy="100871"/>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647412" y="1801960"/>
          <a:ext cx="100872" cy="100871"/>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431959" y="1801960"/>
          <a:ext cx="100872" cy="100871"/>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216155" y="1801960"/>
          <a:ext cx="100872" cy="100871"/>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702" y="1801960"/>
          <a:ext cx="100872" cy="100871"/>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541488"/>
          <a:ext cx="1182353" cy="259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541488"/>
        <a:ext cx="1182353" cy="259477"/>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15</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17</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7.gif"/><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hyperlink" Target="mailto:William-Beasley@ouhsc.edu" TargetMode="External"/><Relationship Id="rId7" Type="http://schemas.openxmlformats.org/officeDocument/2006/relationships/image" Target="../media/image40.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mailto:Thomas-Wilson@ouhsc.edu" TargetMode="External"/><Relationship Id="rId9"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054253"/>
            <a:ext cx="10058400" cy="1734523"/>
          </a:xfrm>
        </p:spPr>
        <p:txBody>
          <a:bodyPr>
            <a:normAutofit fontScale="70000" lnSpcReduction="20000"/>
          </a:bodyPr>
          <a:lstStyle/>
          <a:p>
            <a:r>
              <a:rPr lang="en-US" sz="2200" dirty="0" smtClean="0"/>
              <a:t>David </a:t>
            </a:r>
            <a:r>
              <a:rPr lang="en-US" sz="2200" dirty="0"/>
              <a:t>Bard, </a:t>
            </a:r>
            <a:r>
              <a:rPr lang="en-US" sz="2200" dirty="0" smtClean="0"/>
              <a:t>PhD</a:t>
            </a:r>
          </a:p>
          <a:p>
            <a:r>
              <a:rPr lang="en-US" sz="2200" dirty="0" smtClean="0"/>
              <a:t>William Beasley, PhD</a:t>
            </a:r>
          </a:p>
          <a:p>
            <a:r>
              <a:rPr lang="en-US" sz="2200" dirty="0" smtClean="0"/>
              <a:t>Ashley Thumann, MHA</a:t>
            </a:r>
            <a:endParaRPr lang="en-US" sz="2200" dirty="0"/>
          </a:p>
          <a:p>
            <a:r>
              <a:rPr lang="en-US" sz="2200" dirty="0"/>
              <a:t>University of Oklahoma HSC</a:t>
            </a:r>
          </a:p>
          <a:p>
            <a:r>
              <a:rPr lang="en-US" sz="2200" dirty="0"/>
              <a:t>Biomedical &amp; Behavioral Methodology </a:t>
            </a:r>
            <a:r>
              <a:rPr lang="en-US" sz="2200" dirty="0" smtClean="0"/>
              <a:t>Core</a:t>
            </a:r>
          </a:p>
          <a:p>
            <a:r>
              <a:rPr lang="en-US" sz="2200" dirty="0" smtClean="0"/>
              <a:t>June 13,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pic>
        <p:nvPicPr>
          <p:cNvPr id="3" name="Picture 2"/>
          <p:cNvPicPr>
            <a:picLocks noChangeAspect="1"/>
          </p:cNvPicPr>
          <p:nvPr/>
        </p:nvPicPr>
        <p:blipFill>
          <a:blip r:embed="rId4"/>
          <a:stretch>
            <a:fillRect/>
          </a:stretch>
        </p:blipFill>
        <p:spPr>
          <a:xfrm>
            <a:off x="0" y="150130"/>
            <a:ext cx="10144125" cy="1400175"/>
          </a:xfrm>
          <a:prstGeom prst="rect">
            <a:avLst/>
          </a:prstGeom>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dirty="0" smtClean="0">
                <a:solidFill>
                  <a:srgbClr val="0070C0"/>
                </a:solidFill>
              </a:rPr>
              <a:t>Collapsing/Standardizing Med Instructions</a:t>
            </a:r>
            <a:endParaRPr lang="en-US" sz="3600" dirty="0">
              <a:solidFill>
                <a:srgbClr val="0070C0"/>
              </a:solidFill>
            </a:endParaRP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dirty="0" smtClean="0">
                <a:solidFill>
                  <a:srgbClr val="0070C0"/>
                </a:solidFill>
              </a:rPr>
              <a:t>Screening Reports</a:t>
            </a:r>
            <a:r>
              <a:rPr lang="en-US" sz="3200" dirty="0" smtClean="0">
                <a:solidFill>
                  <a:srgbClr val="0070C0"/>
                </a:solidFill>
              </a:rPr>
              <a:t> (for outpatients)</a:t>
            </a:r>
            <a:endParaRPr lang="en-US" dirty="0">
              <a:solidFill>
                <a:srgbClr val="0070C0"/>
              </a:solidFill>
            </a:endParaRP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Screening Report (for inpatients)</a:t>
            </a:r>
            <a:endParaRPr lang="en-US" sz="3600" dirty="0">
              <a:solidFill>
                <a:srgbClr val="0070C0"/>
              </a:solidFill>
            </a:endParaRP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1600" dirty="0" smtClean="0">
                <a:solidFill>
                  <a:schemeClr val="bg1">
                    <a:lumMod val="50000"/>
                  </a:schemeClr>
                </a:solidFill>
              </a:rPr>
              <a:t>(</a:t>
            </a:r>
            <a:r>
              <a:rPr lang="en-US" sz="1600" dirty="0" smtClean="0">
                <a:solidFill>
                  <a:schemeClr val="bg1">
                    <a:lumMod val="50000"/>
                  </a:schemeClr>
                </a:solidFill>
                <a:sym typeface="Wingdings" panose="05000000000000000000" pitchFamily="2" charset="2"/>
              </a:rPr>
              <a:t> </a:t>
            </a:r>
            <a:r>
              <a:rPr lang="en-US" sz="1600" dirty="0" smtClean="0">
                <a:solidFill>
                  <a:schemeClr val="bg1">
                    <a:lumMod val="50000"/>
                  </a:schemeClr>
                </a:solidFill>
              </a:rPr>
              <a:t>Simulated patients)</a:t>
            </a:r>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smtClean="0">
                <a:solidFill>
                  <a:srgbClr val="0070C0"/>
                </a:solidFill>
              </a:rPr>
              <a:t>REDCap</a:t>
            </a:r>
            <a:r>
              <a:rPr lang="en-US" sz="3600" dirty="0" smtClean="0">
                <a:solidFill>
                  <a:srgbClr val="0070C0"/>
                </a:solidFill>
              </a:rPr>
              <a:t> Project</a:t>
            </a:r>
            <a:endParaRPr lang="en-US" sz="3600" dirty="0">
              <a:solidFill>
                <a:srgbClr val="0070C0"/>
              </a:solidFill>
            </a:endParaRP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121021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609684"/>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981200"/>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t>Change </a:t>
            </a:r>
            <a:r>
              <a:rPr lang="en-US" sz="2000" dirty="0"/>
              <a:t>in </a:t>
            </a:r>
            <a:r>
              <a:rPr lang="en-US" sz="2000" dirty="0" smtClean="0"/>
              <a:t>HgbA1c </a:t>
            </a:r>
            <a:r>
              <a:rPr lang="en-US" sz="2000" dirty="0"/>
              <a:t>from s</a:t>
            </a:r>
            <a:r>
              <a:rPr lang="en-US" sz="2000" dirty="0" smtClean="0"/>
              <a:t>tart </a:t>
            </a:r>
            <a:r>
              <a:rPr lang="en-US" sz="2000" dirty="0"/>
              <a:t>date up to 5 years of </a:t>
            </a:r>
            <a:r>
              <a:rPr lang="en-US" sz="2000" dirty="0" smtClean="0"/>
              <a:t>follow-up</a:t>
            </a:r>
          </a:p>
          <a:p>
            <a:pPr lvl="1"/>
            <a:r>
              <a:rPr lang="en-US" sz="2000" dirty="0" smtClean="0"/>
              <a:t>Time </a:t>
            </a:r>
            <a:r>
              <a:rPr lang="en-US" sz="2000" dirty="0"/>
              <a:t>to patient-specific </a:t>
            </a:r>
            <a:r>
              <a:rPr lang="en-US" sz="2000" dirty="0" smtClean="0"/>
              <a:t>HgbA1c goal</a:t>
            </a:r>
          </a:p>
          <a:p>
            <a:pPr lvl="1"/>
            <a:r>
              <a:rPr lang="en-US" sz="2000" dirty="0"/>
              <a:t>D</a:t>
            </a:r>
            <a:r>
              <a:rPr lang="en-US" sz="2000" dirty="0" smtClean="0"/>
              <a:t>uration </a:t>
            </a:r>
            <a:r>
              <a:rPr lang="en-US" sz="2000" dirty="0"/>
              <a:t>of </a:t>
            </a:r>
            <a:r>
              <a:rPr lang="en-US" sz="2000" dirty="0" smtClean="0"/>
              <a:t>HgbA1c </a:t>
            </a:r>
            <a:r>
              <a:rPr lang="en-US" sz="2000" dirty="0"/>
              <a:t>at or below patient-specific goal from initial attainment of goal until loss of </a:t>
            </a:r>
            <a:r>
              <a:rPr lang="en-US" sz="2000" dirty="0" smtClean="0"/>
              <a:t>goal</a:t>
            </a:r>
          </a:p>
          <a:p>
            <a:pPr lvl="1"/>
            <a:r>
              <a:rPr lang="en-US" sz="2000" dirty="0"/>
              <a:t>P</a:t>
            </a:r>
            <a:r>
              <a:rPr lang="en-US" sz="2000" dirty="0" smtClean="0"/>
              <a:t>ercentage </a:t>
            </a:r>
            <a:r>
              <a:rPr lang="en-US" sz="2000" dirty="0"/>
              <a:t>of time at which </a:t>
            </a:r>
            <a:r>
              <a:rPr lang="en-US" sz="2000" dirty="0" smtClean="0"/>
              <a:t>HgbA1c </a:t>
            </a:r>
            <a:r>
              <a:rPr lang="en-US" sz="2000" dirty="0"/>
              <a:t>is at or below patient-specific </a:t>
            </a:r>
            <a:r>
              <a:rPr lang="en-US" sz="2000" dirty="0" smtClean="0"/>
              <a:t>goal</a:t>
            </a:r>
          </a:p>
          <a:p>
            <a:pPr lvl="1"/>
            <a:r>
              <a:rPr lang="en-US" sz="2000" dirty="0"/>
              <a:t>Y</a:t>
            </a:r>
            <a:r>
              <a:rPr lang="en-US" sz="2000" dirty="0" smtClean="0"/>
              <a:t>early </a:t>
            </a:r>
            <a:r>
              <a:rPr lang="en-US" sz="2000" dirty="0"/>
              <a:t>completion of select components of the comprehensive diabetes medical </a:t>
            </a:r>
            <a:r>
              <a:rPr lang="en-US" sz="2000" dirty="0" smtClean="0"/>
              <a:t>evaluation</a:t>
            </a:r>
          </a:p>
          <a:p>
            <a:pPr lvl="1"/>
            <a:r>
              <a:rPr lang="en-US" sz="2100" dirty="0"/>
              <a:t>Included patients will be followed for a 5-year period. </a:t>
            </a:r>
          </a:p>
          <a:p>
            <a:endParaRPr lang="en-US" sz="2700" dirty="0" smtClean="0"/>
          </a:p>
          <a:p>
            <a:r>
              <a:rPr lang="en-US" sz="2700" dirty="0" smtClean="0"/>
              <a:t>Enrollment </a:t>
            </a:r>
            <a:r>
              <a:rPr lang="en-US" sz="2700" dirty="0"/>
              <a:t>Criteria: </a:t>
            </a:r>
            <a:endParaRPr lang="en-US" sz="2700" dirty="0" smtClean="0"/>
          </a:p>
          <a:p>
            <a:pPr lvl="1"/>
            <a:r>
              <a:rPr lang="en-US" sz="2300" dirty="0" smtClean="0"/>
              <a:t>Patients ages 18 years or greater</a:t>
            </a:r>
          </a:p>
          <a:p>
            <a:pPr lvl="1"/>
            <a:r>
              <a:rPr lang="en-US" sz="2300" dirty="0" smtClean="0"/>
              <a:t>Initial appointment for management of Type II DM between 1-1-2008 and 12-31-2011</a:t>
            </a:r>
          </a:p>
          <a:p>
            <a:pPr lvl="1"/>
            <a:r>
              <a:rPr lang="en-US" sz="2300" dirty="0" smtClean="0"/>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854825" y="1770611"/>
            <a:ext cx="10515600" cy="4564294"/>
          </a:xfrm>
        </p:spPr>
        <p:txBody>
          <a:bodyPr/>
          <a:lstStyle/>
          <a:p>
            <a:r>
              <a:rPr lang="en-US" dirty="0" smtClean="0"/>
              <a:t>For each cohort, the following datasets were provided using 4 main-stem sources:</a:t>
            </a:r>
          </a:p>
          <a:p>
            <a:pPr lvl="1"/>
            <a:r>
              <a:rPr lang="en-US" dirty="0" smtClean="0"/>
              <a:t>A list of included patients and relevant demographics</a:t>
            </a:r>
          </a:p>
          <a:p>
            <a:pPr lvl="1"/>
            <a:r>
              <a:rPr lang="en-US" dirty="0" smtClean="0"/>
              <a:t>Unique 5-year study period triggered by initial Type II DM management</a:t>
            </a:r>
          </a:p>
          <a:p>
            <a:pPr lvl="1"/>
            <a:r>
              <a:rPr lang="en-US" dirty="0" smtClean="0"/>
              <a:t>A comprehensive appointment history</a:t>
            </a:r>
          </a:p>
          <a:p>
            <a:pPr lvl="1"/>
            <a:r>
              <a:rPr lang="en-US" dirty="0" smtClean="0"/>
              <a:t>Active diagnoses</a:t>
            </a:r>
          </a:p>
          <a:p>
            <a:pPr lvl="1"/>
            <a:r>
              <a:rPr lang="en-US" dirty="0" smtClean="0"/>
              <a:t>Active medications</a:t>
            </a:r>
          </a:p>
          <a:p>
            <a:pPr lvl="1"/>
            <a:r>
              <a:rPr lang="en-US" dirty="0" smtClean="0"/>
              <a:t>Clinical outcomes to include HbgA1c, blood pressure, diabetic eye and foot exams, influenza and pneumococcal vaccines, lipid profile, and nephropathy</a:t>
            </a:r>
          </a:p>
          <a:p>
            <a:endParaRPr lang="en-US" dirty="0" smtClean="0"/>
          </a:p>
          <a:p>
            <a:pPr lvl="2"/>
            <a:endParaRPr lang="en-US" dirty="0" smtClean="0"/>
          </a:p>
          <a:p>
            <a:pPr lvl="1"/>
            <a:endParaRPr lang="en-US" dirty="0"/>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t>all-cause </a:t>
            </a:r>
            <a:r>
              <a:rPr lang="en-US" dirty="0"/>
              <a:t>hospital admissions 1 year pre- and post-transitions of care clinic intervention</a:t>
            </a:r>
          </a:p>
          <a:p>
            <a:pPr lvl="1"/>
            <a:r>
              <a:rPr lang="en-US" dirty="0" smtClean="0"/>
              <a:t>30-day </a:t>
            </a:r>
            <a:r>
              <a:rPr lang="en-US" dirty="0"/>
              <a:t>all-cause readmissions pre- and post-transitions of care clinic intervention</a:t>
            </a:r>
          </a:p>
          <a:p>
            <a:pPr lvl="1"/>
            <a:r>
              <a:rPr lang="en-US" dirty="0" smtClean="0"/>
              <a:t>all-cause </a:t>
            </a:r>
            <a:r>
              <a:rPr lang="en-US" dirty="0"/>
              <a:t>emergency department (ED) utilization 1 year pre- and post-transitions of care </a:t>
            </a:r>
            <a:r>
              <a:rPr lang="en-US" dirty="0" smtClean="0"/>
              <a:t>clinic intervention</a:t>
            </a:r>
            <a:endParaRPr lang="en-US" dirty="0"/>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t>Enrollment criteria: </a:t>
            </a:r>
          </a:p>
          <a:p>
            <a:pPr lvl="1"/>
            <a:r>
              <a:rPr lang="en-US" dirty="0" smtClean="0"/>
              <a:t>All patients, ages 18 and older</a:t>
            </a:r>
          </a:p>
          <a:p>
            <a:pPr lvl="1"/>
            <a:r>
              <a:rPr lang="en-US" dirty="0" smtClean="0"/>
              <a:t>Transition </a:t>
            </a:r>
            <a:r>
              <a:rPr lang="en-US" dirty="0"/>
              <a:t>of </a:t>
            </a:r>
            <a:r>
              <a:rPr lang="en-US" dirty="0" smtClean="0"/>
              <a:t>Care (</a:t>
            </a:r>
            <a:r>
              <a:rPr lang="en-US" dirty="0" err="1" smtClean="0"/>
              <a:t>ToC</a:t>
            </a:r>
            <a:r>
              <a:rPr lang="en-US" dirty="0" smtClean="0"/>
              <a:t>) Clinic patient between </a:t>
            </a:r>
            <a:r>
              <a:rPr lang="en-US" dirty="0"/>
              <a:t>June 12, 2017 and January 12, </a:t>
            </a:r>
            <a:r>
              <a:rPr lang="en-US" dirty="0" smtClean="0"/>
              <a:t>2018. </a:t>
            </a:r>
            <a:endParaRPr lang="en-US" sz="24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a:t>
            </a:r>
            <a:r>
              <a:rPr lang="en-US" dirty="0" err="1" smtClean="0"/>
              <a:t>patients’s</a:t>
            </a:r>
            <a:r>
              <a:rPr lang="en-US" dirty="0" smtClean="0"/>
              <a:t> </a:t>
            </a:r>
            <a:r>
              <a:rPr lang="en-US" dirty="0"/>
              <a:t>initial </a:t>
            </a:r>
            <a:r>
              <a:rPr lang="en-US" dirty="0" err="1" smtClean="0"/>
              <a:t>ToC</a:t>
            </a:r>
            <a:r>
              <a:rPr lang="en-US" dirty="0" smtClean="0"/>
              <a:t> visit in comparison to the </a:t>
            </a:r>
            <a:r>
              <a:rPr lang="en-US" dirty="0" err="1" smtClean="0"/>
              <a:t>the</a:t>
            </a:r>
            <a:r>
              <a:rPr lang="en-US" dirty="0" smtClean="0"/>
              <a:t>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t>Demographic variables</a:t>
            </a:r>
            <a:r>
              <a:rPr lang="en-US" dirty="0" smtClean="0"/>
              <a:t>: inpatient and outpatient medical record number, patient name, account number, date of birth, gender, race, ethnicity, insurance, and zip code</a:t>
            </a:r>
          </a:p>
          <a:p>
            <a:r>
              <a:rPr lang="en-US" i="1" dirty="0" smtClean="0"/>
              <a:t>Inpatient variables</a:t>
            </a:r>
            <a:r>
              <a:rPr lang="en-US" dirty="0" smtClean="0"/>
              <a:t>: date of admission, date of discharge, length of stay, discharge diagnoses (1-50), DRG, place of service, charges, payments</a:t>
            </a:r>
          </a:p>
          <a:p>
            <a:r>
              <a:rPr lang="en-US" i="1" dirty="0" smtClean="0"/>
              <a:t>Outpatient variables</a:t>
            </a:r>
            <a:r>
              <a:rPr lang="en-US" dirty="0" smtClean="0"/>
              <a:t>: </a:t>
            </a:r>
          </a:p>
          <a:p>
            <a:pPr lvl="1"/>
            <a:r>
              <a:rPr lang="en-US" dirty="0" smtClean="0"/>
              <a:t>Appointments: date and time, type, reason, provider, duration, status</a:t>
            </a:r>
          </a:p>
          <a:p>
            <a:pPr lvl="1"/>
            <a:r>
              <a:rPr lang="en-US" dirty="0" smtClean="0"/>
              <a:t>Medications: medication name, generic name, start date, stop date</a:t>
            </a:r>
          </a:p>
          <a:p>
            <a:pPr lvl="1"/>
            <a:r>
              <a:rPr lang="en-US" dirty="0" smtClean="0"/>
              <a:t>Diagnoses: ICD code, code description, start date, stop date</a:t>
            </a:r>
          </a:p>
          <a:p>
            <a:pPr lvl="1"/>
            <a:r>
              <a:rPr lang="en-US" dirty="0" smtClean="0"/>
              <a:t>Invoices: invoice number, location of care, provider name, charge, payments, diagnoses, </a:t>
            </a:r>
            <a:r>
              <a:rPr lang="en-US" dirty="0" err="1" smtClean="0"/>
              <a:t>cpt</a:t>
            </a:r>
            <a:r>
              <a:rPr lang="en-US" dirty="0" smtClean="0"/>
              <a:t> codes</a:t>
            </a:r>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p:txBody>
          <a:bodyPr>
            <a:normAutofit lnSpcReduction="10000"/>
          </a:bodyPr>
          <a:lstStyle/>
          <a:p>
            <a:r>
              <a:rPr lang="en-US" dirty="0"/>
              <a:t>These required most comprehensive collection of data from wide variety of </a:t>
            </a:r>
            <a:r>
              <a:rPr lang="en-US" dirty="0" smtClean="0"/>
              <a:t>sources</a:t>
            </a:r>
          </a:p>
          <a:p>
            <a:endParaRPr lang="en-US" dirty="0"/>
          </a:p>
          <a:p>
            <a:pPr lvl="1"/>
            <a:r>
              <a:rPr lang="en-US" dirty="0" smtClean="0"/>
              <a:t>Centricity </a:t>
            </a:r>
            <a:r>
              <a:rPr lang="en-US" dirty="0"/>
              <a:t>EMR, Centricity Business (registration, scheduling, billing), MEDITECH EMR, MEDITECH Business (billing) </a:t>
            </a:r>
            <a:endParaRPr lang="en-US" dirty="0" smtClean="0"/>
          </a:p>
          <a:p>
            <a:pPr lvl="2"/>
            <a:r>
              <a:rPr lang="en-US" dirty="0"/>
              <a:t>Would have required enormous time and effort to collect and aggregate manually </a:t>
            </a:r>
            <a:endParaRPr lang="en-US" dirty="0" smtClean="0"/>
          </a:p>
          <a:p>
            <a:pPr lvl="2"/>
            <a:endParaRPr lang="en-US" dirty="0"/>
          </a:p>
          <a:p>
            <a:pPr lvl="1"/>
            <a:r>
              <a:rPr lang="en-US" dirty="0"/>
              <a:t>Clinical outcomes were tricky</a:t>
            </a:r>
          </a:p>
          <a:p>
            <a:pPr lvl="2"/>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2"/>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HSC DATA TYPES</a:t>
            </a:r>
            <a:endParaRPr lang="en-US" dirty="0"/>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01168" lvl="1" indent="0">
              <a:buNone/>
            </a:pPr>
            <a:r>
              <a:rPr lang="en-US" sz="2000" dirty="0" smtClean="0"/>
              <a:t>Employee Data</a:t>
            </a:r>
          </a:p>
          <a:p>
            <a:pPr marL="201168" lvl="1" indent="0">
              <a:buNone/>
            </a:pPr>
            <a:r>
              <a:rPr lang="en-US" sz="2000" dirty="0" smtClean="0"/>
              <a:t>Administrative Cost Data</a:t>
            </a:r>
          </a:p>
          <a:p>
            <a:pPr marL="201168" lvl="1" indent="0">
              <a:buNone/>
            </a:pPr>
            <a:r>
              <a:rPr lang="en-US" sz="2000" dirty="0" smtClean="0"/>
              <a:t>Student Data</a:t>
            </a:r>
            <a:endParaRPr lang="en-US" sz="2000" dirty="0"/>
          </a:p>
        </p:txBody>
      </p:sp>
      <p:pic>
        <p:nvPicPr>
          <p:cNvPr id="5" name="Picture 4" descr="Unknown.jpeg"/>
          <p:cNvPicPr>
            <a:picLocks noChangeAspect="1"/>
          </p:cNvPicPr>
          <p:nvPr/>
        </p:nvPicPr>
        <p:blipFill>
          <a:blip r:embed="rId3" cstate="print"/>
          <a:stretch>
            <a:fillRect/>
          </a:stretch>
        </p:blipFill>
        <p:spPr>
          <a:xfrm>
            <a:off x="5308270" y="6435627"/>
            <a:ext cx="2107500" cy="380809"/>
          </a:xfrm>
          <a:prstGeom prst="rect">
            <a:avLst/>
          </a:prstGeom>
        </p:spPr>
      </p:pic>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381" y="2726412"/>
            <a:ext cx="11827509" cy="3815141"/>
          </a:xfrm>
          <a:prstGeom prst="rect">
            <a:avLst/>
          </a:prstGeom>
          <a:ln>
            <a:solidFill>
              <a:schemeClr val="tx1"/>
            </a:solidFill>
          </a:ln>
        </p:spPr>
      </p:pic>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48" y="155160"/>
            <a:ext cx="3482671" cy="1325563"/>
          </a:xfrm>
        </p:spPr>
        <p:txBody>
          <a:bodyPr>
            <a:noAutofit/>
          </a:bodyPr>
          <a:lstStyle/>
          <a:p>
            <a:r>
              <a:rPr lang="en-US" sz="3000" dirty="0" smtClean="0">
                <a:solidFill>
                  <a:schemeClr val="accent2">
                    <a:lumMod val="75000"/>
                  </a:schemeClr>
                </a:solidFill>
              </a:rPr>
              <a:t>Stage 1: Categorize HDID/</a:t>
            </a:r>
            <a:r>
              <a:rPr lang="en-US" sz="3000" dirty="0" err="1" smtClean="0">
                <a:solidFill>
                  <a:schemeClr val="accent2">
                    <a:lumMod val="75000"/>
                  </a:schemeClr>
                </a:solidFill>
              </a:rPr>
              <a:t>Obs</a:t>
            </a:r>
            <a:endParaRPr lang="en-US" sz="3000" dirty="0">
              <a:solidFill>
                <a:schemeClr val="accent2">
                  <a:lumMod val="75000"/>
                </a:schemeClr>
              </a:solidFill>
            </a:endParaRPr>
          </a:p>
        </p:txBody>
      </p:sp>
      <p:grpSp>
        <p:nvGrpSpPr>
          <p:cNvPr id="9" name="Group 8"/>
          <p:cNvGrpSpPr/>
          <p:nvPr/>
        </p:nvGrpSpPr>
        <p:grpSpPr>
          <a:xfrm>
            <a:off x="582621" y="935738"/>
            <a:ext cx="2560242" cy="2733622"/>
            <a:chOff x="493059" y="4074969"/>
            <a:chExt cx="2560242" cy="2733622"/>
          </a:xfrm>
        </p:grpSpPr>
        <p:sp>
          <p:nvSpPr>
            <p:cNvPr id="5" name="TextBox 4"/>
            <p:cNvSpPr txBox="1"/>
            <p:nvPr/>
          </p:nvSpPr>
          <p:spPr>
            <a:xfrm rot="18877771">
              <a:off x="558458" y="4598574"/>
              <a:ext cx="1416542" cy="369332"/>
            </a:xfrm>
            <a:prstGeom prst="rect">
              <a:avLst/>
            </a:prstGeom>
            <a:noFill/>
          </p:spPr>
          <p:txBody>
            <a:bodyPr wrap="none" rtlCol="0">
              <a:spAutoFit/>
            </a:bodyPr>
            <a:lstStyle/>
            <a:p>
              <a:r>
                <a:rPr lang="en-US" dirty="0" smtClean="0"/>
                <a:t>CVX “Family”</a:t>
              </a:r>
              <a:endParaRPr lang="en-US" dirty="0"/>
            </a:p>
          </p:txBody>
        </p:sp>
        <p:sp>
          <p:nvSpPr>
            <p:cNvPr id="6" name="TextBox 5"/>
            <p:cNvSpPr txBox="1"/>
            <p:nvPr/>
          </p:nvSpPr>
          <p:spPr>
            <a:xfrm>
              <a:off x="862390" y="6162260"/>
              <a:ext cx="1459392" cy="646331"/>
            </a:xfrm>
            <a:prstGeom prst="rect">
              <a:avLst/>
            </a:prstGeom>
            <a:noFill/>
          </p:spPr>
          <p:txBody>
            <a:bodyPr wrap="square" rtlCol="0">
              <a:spAutoFit/>
            </a:bodyPr>
            <a:lstStyle/>
            <a:p>
              <a:pPr algn="ctr"/>
              <a:r>
                <a:rPr lang="en-US" dirty="0" smtClean="0"/>
                <a:t>Consecution</a:t>
              </a:r>
              <a:br>
                <a:rPr lang="en-US" dirty="0" smtClean="0"/>
              </a:br>
              <a:r>
                <a:rPr lang="en-US" dirty="0" smtClean="0"/>
                <a:t>/Sequence</a:t>
              </a:r>
              <a:endParaRPr lang="en-US" dirty="0"/>
            </a:p>
          </p:txBody>
        </p:sp>
        <p:sp>
          <p:nvSpPr>
            <p:cNvPr id="7" name="TextBox 6"/>
            <p:cNvSpPr txBox="1"/>
            <p:nvPr/>
          </p:nvSpPr>
          <p:spPr>
            <a:xfrm rot="16200000">
              <a:off x="360971" y="5586354"/>
              <a:ext cx="633507" cy="369332"/>
            </a:xfrm>
            <a:prstGeom prst="rect">
              <a:avLst/>
            </a:prstGeom>
            <a:noFill/>
          </p:spPr>
          <p:txBody>
            <a:bodyPr wrap="none" rtlCol="0">
              <a:spAutoFit/>
            </a:bodyPr>
            <a:lstStyle/>
            <a:p>
              <a:pPr algn="ctr"/>
              <a:r>
                <a:rPr lang="en-US" dirty="0" smtClean="0"/>
                <a:t>Field</a:t>
              </a:r>
              <a:endParaRPr lang="en-US"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171054" y="4400954"/>
            <a:ext cx="2649782" cy="2388873"/>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45086" y="3935713"/>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2: Categorize value </a:t>
            </a:r>
            <a:r>
              <a:rPr lang="en-US" sz="3000" i="1" dirty="0" smtClean="0">
                <a:solidFill>
                  <a:schemeClr val="accent2">
                    <a:lumMod val="75000"/>
                  </a:schemeClr>
                </a:solidFill>
              </a:rPr>
              <a:t>within </a:t>
            </a:r>
            <a:r>
              <a:rPr lang="en-US" sz="3000" dirty="0" smtClean="0">
                <a:solidFill>
                  <a:schemeClr val="accent2">
                    <a:lumMod val="75000"/>
                  </a:schemeClr>
                </a:solidFill>
              </a:rPr>
              <a:t>HDID/</a:t>
            </a:r>
            <a:r>
              <a:rPr lang="en-US" sz="3000" dirty="0" err="1" smtClean="0">
                <a:solidFill>
                  <a:schemeClr val="accent2">
                    <a:lumMod val="75000"/>
                  </a:schemeClr>
                </a:solidFill>
              </a:rPr>
              <a:t>Obs</a:t>
            </a:r>
            <a:endParaRPr lang="en-US" sz="3000" dirty="0">
              <a:solidFill>
                <a:schemeClr val="accent2">
                  <a:lumMod val="75000"/>
                </a:schemeClr>
              </a:solidFill>
            </a:endParaRPr>
          </a:p>
        </p:txBody>
      </p:sp>
      <p:sp>
        <p:nvSpPr>
          <p:cNvPr id="106" name="Title 1"/>
          <p:cNvSpPr txBox="1">
            <a:spLocks/>
          </p:cNvSpPr>
          <p:nvPr/>
        </p:nvSpPr>
        <p:spPr>
          <a:xfrm>
            <a:off x="4728963" y="512011"/>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3:</a:t>
            </a:r>
          </a:p>
          <a:p>
            <a:r>
              <a:rPr lang="en-US" sz="3000" dirty="0" smtClean="0">
                <a:solidFill>
                  <a:schemeClr val="accent2">
                    <a:lumMod val="75000"/>
                  </a:schemeClr>
                </a:solidFill>
              </a:rPr>
              <a:t>Condense to one row per administration</a:t>
            </a:r>
            <a:endParaRPr lang="en-US" sz="3000" dirty="0">
              <a:solidFill>
                <a:schemeClr val="accent2">
                  <a:lumMod val="75000"/>
                </a:schemeClr>
              </a:solidFill>
            </a:endParaRPr>
          </a:p>
        </p:txBody>
      </p:sp>
      <p:graphicFrame>
        <p:nvGraphicFramePr>
          <p:cNvPr id="3" name="Diagram 2"/>
          <p:cNvGraphicFramePr/>
          <p:nvPr>
            <p:extLst/>
          </p:nvPr>
        </p:nvGraphicFramePr>
        <p:xfrm>
          <a:off x="4414137" y="1647735"/>
          <a:ext cx="3514725" cy="2146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174292" y="1522759"/>
          <a:ext cx="3514725"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250692" y="512010"/>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4:</a:t>
            </a:r>
          </a:p>
          <a:p>
            <a:r>
              <a:rPr lang="en-US" sz="3000" dirty="0" smtClean="0">
                <a:solidFill>
                  <a:schemeClr val="accent2">
                    <a:lumMod val="75000"/>
                  </a:schemeClr>
                </a:solidFill>
              </a:rPr>
              <a:t>Condense to one row per administration</a:t>
            </a:r>
            <a:endParaRPr lang="en-US" sz="3000" dirty="0">
              <a:solidFill>
                <a:schemeClr val="accent2">
                  <a:lumMod val="75000"/>
                </a:schemeClr>
              </a:solidFill>
            </a:endParaRPr>
          </a:p>
        </p:txBody>
      </p:sp>
      <p:graphicFrame>
        <p:nvGraphicFramePr>
          <p:cNvPr id="109" name="Diagram 108"/>
          <p:cNvGraphicFramePr/>
          <p:nvPr>
            <p:extLst/>
          </p:nvPr>
        </p:nvGraphicFramePr>
        <p:xfrm>
          <a:off x="4218666" y="3702336"/>
          <a:ext cx="3514725" cy="214660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131221" y="4336803"/>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5: Verify against expectations</a:t>
            </a:r>
            <a:endParaRPr lang="en-US" sz="30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903817" y="5261276"/>
            <a:ext cx="1295175" cy="124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012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Summary of CDW Value</a:t>
            </a:r>
            <a:endParaRPr lang="en-US" dirty="0"/>
          </a:p>
        </p:txBody>
      </p:sp>
      <p:sp>
        <p:nvSpPr>
          <p:cNvPr id="3" name="Content Placeholder 2"/>
          <p:cNvSpPr>
            <a:spLocks noGrp="1"/>
          </p:cNvSpPr>
          <p:nvPr>
            <p:ph idx="1"/>
          </p:nvPr>
        </p:nvSpPr>
        <p:spPr/>
        <p:txBody>
          <a:bodyPr>
            <a:normAutofit fontScale="92500" lnSpcReduction="20000"/>
          </a:bodyPr>
          <a:lstStyle/>
          <a:p>
            <a:r>
              <a:rPr lang="en-US" dirty="0"/>
              <a:t>POPS: dynamic recruitment and specimen tracking</a:t>
            </a:r>
          </a:p>
          <a:p>
            <a:r>
              <a:rPr lang="en-US" dirty="0" err="1"/>
              <a:t>Oxycontin</a:t>
            </a:r>
            <a:r>
              <a:rPr lang="en-US" dirty="0"/>
              <a:t>- 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data; </a:t>
            </a:r>
            <a:r>
              <a:rPr lang="en-US" dirty="0" smtClean="0"/>
              <a:t>systematized handling of Big Data </a:t>
            </a:r>
            <a:endParaRPr lang="en-US" dirty="0"/>
          </a:p>
          <a:p>
            <a:r>
              <a:rPr lang="en-US" dirty="0"/>
              <a:t>OSDH CQI: Dashboard summaries to facilitate PDSAs; empowerment of providers insight and creative and encourages data engagement</a:t>
            </a:r>
          </a:p>
          <a:p>
            <a:r>
              <a:rPr lang="en-US" dirty="0"/>
              <a:t>Immunization: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lstStyle/>
          <a:p>
            <a:r>
              <a:rPr lang="en-US" dirty="0" smtClean="0"/>
              <a:t>Future Applications: </a:t>
            </a:r>
            <a:br>
              <a:rPr lang="en-US" dirty="0" smtClean="0"/>
            </a:br>
            <a:r>
              <a:rPr lang="en-US" dirty="0" smtClean="0"/>
              <a:t>Disease Surveillance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1072" y="71437"/>
            <a:ext cx="11591925" cy="6715125"/>
          </a:xfrm>
          <a:prstGeom prst="rect">
            <a:avLst/>
          </a:prstGeom>
        </p:spPr>
      </p:pic>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lstStyle/>
          <a:p>
            <a:r>
              <a:rPr lang="en-US" dirty="0"/>
              <a:t>Future Applications: </a:t>
            </a:r>
            <a:br>
              <a:rPr lang="en-US" dirty="0"/>
            </a:br>
            <a:r>
              <a:rPr lang="en-US" dirty="0"/>
              <a:t>Clinical </a:t>
            </a:r>
            <a:r>
              <a:rPr lang="en-US" dirty="0" smtClean="0"/>
              <a:t>Decision Support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3376" y="79914"/>
            <a:ext cx="10358718" cy="1325563"/>
          </a:xfrm>
        </p:spPr>
        <p:txBody>
          <a:bodyPr>
            <a:normAutofit/>
          </a:bodyPr>
          <a:lstStyle/>
          <a:p>
            <a:r>
              <a:rPr lang="en-US" sz="4000" dirty="0" smtClean="0">
                <a:solidFill>
                  <a:srgbClr val="0070C0"/>
                </a:solidFill>
              </a:rPr>
              <a:t>Since 2017,  the CDW has facilitated more than 80 studies with 44 investigators.</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1416422" y="1575807"/>
            <a:ext cx="8884923" cy="5165652"/>
          </a:xfrm>
          <a:prstGeom prst="rect">
            <a:avLst/>
          </a:prstGeom>
        </p:spPr>
      </p:pic>
    </p:spTree>
    <p:extLst>
      <p:ext uri="{BB962C8B-B14F-4D97-AF65-F5344CB8AC3E}">
        <p14:creationId xmlns:p14="http://schemas.microsoft.com/office/powerpoint/2010/main" val="803960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248584"/>
            <a:ext cx="10515600" cy="961651"/>
          </a:xfrm>
        </p:spPr>
        <p:txBody>
          <a:bodyPr>
            <a:normAutofit/>
          </a:bodyPr>
          <a:lstStyle/>
          <a:p>
            <a:r>
              <a:rPr lang="en-US" sz="4000" dirty="0" smtClean="0">
                <a:solidFill>
                  <a:srgbClr val="0070C0"/>
                </a:solidFill>
              </a:rPr>
              <a:t>IRB and Privacy Review </a:t>
            </a:r>
            <a:r>
              <a:rPr lang="en-US" sz="4000" dirty="0">
                <a:solidFill>
                  <a:srgbClr val="0070C0"/>
                </a:solidFill>
              </a:rPr>
              <a:t>Guidance</a:t>
            </a:r>
          </a:p>
        </p:txBody>
      </p:sp>
      <p:sp>
        <p:nvSpPr>
          <p:cNvPr id="3" name="Content Placeholder 2"/>
          <p:cNvSpPr>
            <a:spLocks noGrp="1"/>
          </p:cNvSpPr>
          <p:nvPr>
            <p:ph idx="1"/>
          </p:nvPr>
        </p:nvSpPr>
        <p:spPr>
          <a:xfrm>
            <a:off x="315311" y="1317813"/>
            <a:ext cx="11437883" cy="5106636"/>
          </a:xfrm>
        </p:spPr>
        <p:txBody>
          <a:bodyPr>
            <a:normAutofit fontScale="85000" lnSpcReduction="20000"/>
          </a:bodyPr>
          <a:lstStyle/>
          <a:p>
            <a:r>
              <a:rPr lang="en-US" dirty="0" smtClean="0"/>
              <a:t>Requests that are </a:t>
            </a:r>
            <a:r>
              <a:rPr lang="en-US" b="1" dirty="0" smtClean="0">
                <a:solidFill>
                  <a:srgbClr val="FF0000"/>
                </a:solidFill>
              </a:rPr>
              <a:t>preparatory to research</a:t>
            </a:r>
            <a:r>
              <a:rPr lang="en-US" dirty="0" smtClean="0"/>
              <a:t> </a:t>
            </a:r>
            <a:r>
              <a:rPr lang="en-US" dirty="0"/>
              <a:t>must be submitted to the IRB/University Privacy </a:t>
            </a:r>
            <a:r>
              <a:rPr lang="en-US" dirty="0" smtClean="0"/>
              <a:t>Board for review and approval.</a:t>
            </a:r>
          </a:p>
          <a:p>
            <a:endParaRPr lang="en-US" dirty="0" smtClean="0"/>
          </a:p>
          <a:p>
            <a:r>
              <a:rPr lang="en-US" dirty="0" smtClean="0"/>
              <a:t>Program Evaluation, CQI, &amp; Feasibility Assessments:</a:t>
            </a:r>
          </a:p>
          <a:p>
            <a:pPr lvl="1"/>
            <a:r>
              <a:rPr lang="en-US" dirty="0" smtClean="0"/>
              <a:t>If PHI is </a:t>
            </a:r>
            <a:r>
              <a:rPr lang="en-US" b="1" u="sng" dirty="0" smtClean="0"/>
              <a:t>NOT</a:t>
            </a:r>
            <a:r>
              <a:rPr lang="en-US" dirty="0" smtClean="0"/>
              <a:t> included, it is generally not considered human subjects research.</a:t>
            </a:r>
          </a:p>
          <a:p>
            <a:pPr lvl="1"/>
            <a:r>
              <a:rPr lang="en-US" dirty="0" smtClean="0"/>
              <a:t>A determination of human subjects research (DHSR) may be submitted to the IRB.</a:t>
            </a:r>
          </a:p>
          <a:p>
            <a:pPr lvl="1"/>
            <a:r>
              <a:rPr lang="en-US" dirty="0" smtClean="0"/>
              <a:t>Aggregate data may be provided without an IRB submission.</a:t>
            </a:r>
          </a:p>
          <a:p>
            <a:endParaRPr lang="en-US" dirty="0" smtClean="0"/>
          </a:p>
          <a:p>
            <a:r>
              <a:rPr lang="en-US" dirty="0" smtClean="0"/>
              <a:t>The following activities are </a:t>
            </a:r>
            <a:r>
              <a:rPr lang="en-US" b="1" u="sng" dirty="0" smtClean="0"/>
              <a:t>NOT</a:t>
            </a:r>
            <a:r>
              <a:rPr lang="en-US" dirty="0" smtClean="0"/>
              <a:t> human subjects research:</a:t>
            </a:r>
          </a:p>
          <a:p>
            <a:pPr lvl="1"/>
            <a:r>
              <a:rPr lang="en-US" dirty="0"/>
              <a:t>Classroom evaluation activities when assessment involves regular classroom activities and the results of the evaluation process are intended to be used for the sole purpose of enhancing teaching practices of the </a:t>
            </a:r>
            <a:r>
              <a:rPr lang="en-US" dirty="0" smtClean="0"/>
              <a:t>instructor</a:t>
            </a:r>
            <a:endParaRPr lang="en-US" dirty="0"/>
          </a:p>
          <a:p>
            <a:pPr lvl="1"/>
            <a:r>
              <a:rPr lang="en-US" dirty="0"/>
              <a:t>Quality improvement activities designed to enhance functionality of a department or campus program provided that results are not intended to be shared outside of the </a:t>
            </a:r>
            <a:r>
              <a:rPr lang="en-US" dirty="0" smtClean="0"/>
              <a:t>University</a:t>
            </a:r>
            <a:endParaRPr lang="en-US" dirty="0"/>
          </a:p>
          <a:p>
            <a:pPr lvl="1"/>
            <a:r>
              <a:rPr lang="en-US" dirty="0"/>
              <a:t>Program </a:t>
            </a:r>
            <a:r>
              <a:rPr lang="en-US" dirty="0" smtClean="0"/>
              <a:t>evaluations</a:t>
            </a:r>
            <a:endParaRPr lang="en-US" dirty="0"/>
          </a:p>
          <a:p>
            <a:pPr lvl="1"/>
            <a:r>
              <a:rPr lang="en-US" dirty="0"/>
              <a:t>Public health practice surveillance </a:t>
            </a:r>
            <a:r>
              <a:rPr lang="en-US" dirty="0" smtClean="0"/>
              <a:t>activities</a:t>
            </a:r>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4553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a:bodyPr>
          <a:lstStyle/>
          <a:p>
            <a:pPr algn="ctr"/>
            <a:r>
              <a:rPr lang="en-US" sz="3200" dirty="0">
                <a:solidFill>
                  <a:srgbClr val="0070C0"/>
                </a:solidFill>
              </a:rPr>
              <a:t>Clinical </a:t>
            </a:r>
            <a:r>
              <a:rPr lang="en-US" sz="3200" dirty="0" smtClean="0">
                <a:solidFill>
                  <a:srgbClr val="0070C0"/>
                </a:solidFill>
              </a:rPr>
              <a:t>Trials </a:t>
            </a:r>
            <a:r>
              <a:rPr lang="en-US" sz="3200" dirty="0">
                <a:solidFill>
                  <a:srgbClr val="0070C0"/>
                </a:solidFill>
              </a:rPr>
              <a:t>&amp; Other Research Studies Supported by the CDW</a:t>
            </a: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a:effectLst/>
                        </a:rPr>
                        <a:t>Chronic Hypertension in Pregnancy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a:effectLst/>
                        </a:rPr>
                        <a:t>High Blood Pressure in Children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a:effectLst/>
                        </a:rPr>
                        <a:t>Sickle Cell Disease Transition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a:effectLst/>
                        </a:rPr>
                        <a:t>Brain Tumors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a:effectLst/>
                        </a:rPr>
                        <a:t>Pelvic Floor Disorders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a:effectLst/>
                        </a:rPr>
                        <a:t>Ashtma Population Management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a:effectLst/>
                        </a:rPr>
                        <a:t>Tobacco Exposure in Pediatrics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2782719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t>Part </a:t>
            </a:r>
            <a:r>
              <a:rPr lang="en-US" sz="2800" dirty="0"/>
              <a:t>of the Oklahoma 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endParaRPr lang="en-US" sz="2800" dirty="0"/>
          </a:p>
          <a:p>
            <a:endParaRPr lang="en-US" sz="2800" dirty="0" smtClean="0"/>
          </a:p>
          <a:p>
            <a:r>
              <a:rPr lang="en-US" sz="2800" dirty="0" smtClean="0"/>
              <a:t>Enrollment </a:t>
            </a:r>
            <a:r>
              <a:rPr lang="en-US" sz="2800" dirty="0"/>
              <a:t>Criteria: </a:t>
            </a:r>
            <a:endParaRPr lang="en-US" sz="2800" dirty="0" smtClean="0"/>
          </a:p>
          <a:p>
            <a:pPr lvl="1"/>
            <a:r>
              <a:rPr lang="en-US" sz="2400" dirty="0" smtClean="0"/>
              <a:t>Child ages </a:t>
            </a:r>
            <a:r>
              <a:rPr lang="en-US" dirty="0" smtClean="0"/>
              <a:t>6</a:t>
            </a:r>
            <a:r>
              <a:rPr lang="en-US" sz="2400" dirty="0" smtClean="0"/>
              <a:t> – 17 </a:t>
            </a:r>
          </a:p>
          <a:p>
            <a:pPr lvl="1"/>
            <a:r>
              <a:rPr lang="en-US" sz="2400" dirty="0" smtClean="0"/>
              <a:t>Diagnosis of asthma</a:t>
            </a:r>
          </a:p>
          <a:p>
            <a:pPr lvl="1"/>
            <a:r>
              <a:rPr lang="en-US" sz="2400" dirty="0" smtClean="0"/>
              <a:t>Documentation of obesity</a:t>
            </a:r>
          </a:p>
          <a:p>
            <a:pPr lvl="1"/>
            <a:r>
              <a:rPr lang="en-US" sz="2400" dirty="0" smtClean="0"/>
              <a:t>Meet additional inclusion criteria such as ‘an ability to swallow pills’. </a:t>
            </a:r>
            <a:endParaRPr lang="en-US" sz="2400" dirty="0"/>
          </a:p>
        </p:txBody>
      </p:sp>
    </p:spTree>
    <p:extLst>
      <p:ext uri="{BB962C8B-B14F-4D97-AF65-F5344CB8AC3E}">
        <p14:creationId xmlns:p14="http://schemas.microsoft.com/office/powerpoint/2010/main" val="39744158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1746772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4599926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85298"/>
            <a:ext cx="10515600" cy="4351338"/>
          </a:xfrm>
        </p:spPr>
        <p:txBody>
          <a:bodyPr>
            <a:normAutofit/>
          </a:bodyPr>
          <a:lstStyle/>
          <a:p>
            <a:r>
              <a:rPr lang="en-US" dirty="0" smtClean="0"/>
              <a:t>Daily reports for rolling eligibility</a:t>
            </a:r>
          </a:p>
          <a:p>
            <a:pPr lvl="1"/>
            <a:r>
              <a:rPr lang="en-US" dirty="0" smtClean="0"/>
              <a:t>Generating a list of candidates</a:t>
            </a:r>
          </a:p>
          <a:p>
            <a:pPr lvl="1"/>
            <a:r>
              <a:rPr lang="en-US" dirty="0" smtClean="0"/>
              <a:t>Remembering study team’s assessment of eligibility as well as the participant’s response</a:t>
            </a:r>
          </a:p>
          <a:p>
            <a:r>
              <a:rPr lang="en-US" dirty="0" smtClean="0"/>
              <a:t>Clinical outcomes for retrospective investigations</a:t>
            </a:r>
          </a:p>
          <a:p>
            <a:r>
              <a:rPr lang="en-US" dirty="0" smtClean="0"/>
              <a:t>Administrative outcomes for Quality Improvement </a:t>
            </a:r>
          </a:p>
          <a:p>
            <a:endParaRPr lang="en-US" dirty="0" smtClean="0"/>
          </a:p>
          <a:p>
            <a:endParaRPr lang="en-US" dirty="0" smtClean="0"/>
          </a:p>
          <a:p>
            <a:endParaRPr lang="en-US" dirty="0" smtClean="0"/>
          </a:p>
          <a:p>
            <a:endParaRPr lang="en-US" dirty="0"/>
          </a:p>
        </p:txBody>
      </p:sp>
      <p:sp>
        <p:nvSpPr>
          <p:cNvPr id="4" name="Title 1"/>
          <p:cNvSpPr txBox="1">
            <a:spLocks/>
          </p:cNvSpPr>
          <p:nvPr/>
        </p:nvSpPr>
        <p:spPr>
          <a:xfrm>
            <a:off x="838200" y="365126"/>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70C0"/>
                </a:solidFill>
              </a:rPr>
              <a:t>Commonly Requested CDW Support Services</a:t>
            </a:r>
            <a:endParaRPr lang="en-US" sz="3200" dirty="0">
              <a:solidFill>
                <a:srgbClr val="0070C0"/>
              </a:solidFill>
            </a:endParaRPr>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Reports facilitated PDSA cycles</a:t>
            </a:r>
          </a:p>
          <a:p>
            <a:pPr lvl="1"/>
            <a:r>
              <a:rPr lang="en-US" dirty="0" smtClean="0"/>
              <a:t>Qualifying appointment</a:t>
            </a:r>
          </a:p>
          <a:p>
            <a:pPr lvl="1"/>
            <a:r>
              <a:rPr lang="en-US" dirty="0" smtClean="0"/>
              <a:t>Did you screen</a:t>
            </a:r>
          </a:p>
          <a:p>
            <a:pPr lvl="2"/>
            <a:r>
              <a:rPr lang="en-US" dirty="0" smtClean="0"/>
              <a:t>If not, why</a:t>
            </a:r>
          </a:p>
          <a:p>
            <a:pPr lvl="2"/>
            <a:r>
              <a:rPr lang="en-US" dirty="0" smtClean="0"/>
              <a:t>Process failure?</a:t>
            </a:r>
          </a:p>
          <a:p>
            <a:pPr lvl="2"/>
            <a:r>
              <a:rPr lang="en-US" dirty="0" smtClean="0"/>
              <a:t>If screened</a:t>
            </a:r>
          </a:p>
          <a:p>
            <a:pPr lvl="3"/>
            <a:r>
              <a:rPr lang="en-US" dirty="0" smtClean="0"/>
              <a:t>Results logged?</a:t>
            </a:r>
          </a:p>
          <a:p>
            <a:pPr lvl="3"/>
            <a:r>
              <a:rPr lang="en-US" dirty="0" smtClean="0"/>
              <a:t>How handle positive screens</a:t>
            </a:r>
            <a:endParaRPr lang="en-US" dirty="0"/>
          </a:p>
        </p:txBody>
      </p:sp>
    </p:spTree>
    <p:extLst>
      <p:ext uri="{BB962C8B-B14F-4D97-AF65-F5344CB8AC3E}">
        <p14:creationId xmlns:p14="http://schemas.microsoft.com/office/powerpoint/2010/main" val="259454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rgbClr val="0070C0"/>
                </a:solidFill>
              </a:rPr>
              <a:t>POPS Study</a:t>
            </a:r>
            <a:endParaRPr lang="en-US" dirty="0"/>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POPS</a:t>
            </a:r>
            <a:r>
              <a:rPr lang="en-US" sz="3300" dirty="0" smtClean="0">
                <a:solidFill>
                  <a:srgbClr val="0070C0"/>
                </a:solidFill>
              </a:rPr>
              <a:t>: </a:t>
            </a:r>
            <a:r>
              <a:rPr lang="en-US" sz="3300" dirty="0">
                <a:solidFill>
                  <a:srgbClr val="0070C0"/>
                </a:solidFill>
              </a:rPr>
              <a:t>Pharmacokinetics of Understudied Drugs Administered to Children per Standard of </a:t>
            </a:r>
            <a:r>
              <a:rPr lang="en-US" sz="3300" dirty="0" smtClean="0">
                <a:solidFill>
                  <a:srgbClr val="0070C0"/>
                </a:solidFill>
              </a:rPr>
              <a:t>Care</a:t>
            </a:r>
            <a:endParaRPr lang="en-US"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2759</TotalTime>
  <Words>3512</Words>
  <Application>Microsoft Office PowerPoint</Application>
  <PresentationFormat>Widescreen</PresentationFormat>
  <Paragraphs>565</Paragraphs>
  <Slides>66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Aharoni</vt:lpstr>
      <vt:lpstr>Arial</vt:lpstr>
      <vt:lpstr>Calibri</vt:lpstr>
      <vt:lpstr>Calibri Light</vt:lpstr>
      <vt:lpstr>Times New Roman</vt:lpstr>
      <vt:lpstr>Wingdings</vt:lpstr>
      <vt:lpstr>Office Theme</vt:lpstr>
      <vt:lpstr>Leveraging OUHSC Bioinformatics to Inform Research &amp; Practice</vt:lpstr>
      <vt:lpstr>Ecosystem Architecture</vt:lpstr>
      <vt:lpstr>HSC DATA TYPES</vt:lpstr>
      <vt:lpstr>PowerPoint Presentation</vt:lpstr>
      <vt:lpstr>Since 2017,  the CDW has facilitated more than 80 studies with 44 investigators.</vt:lpstr>
      <vt:lpstr>PowerPoint Presentation</vt:lpstr>
      <vt:lpstr>POPS Study</vt:lpstr>
      <vt:lpstr>POPS: Pharmacokinetics of Understudied Drugs Administered to Children per Standard of Care</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Mathematica</vt:lpstr>
      <vt:lpstr>Mathematica: Clinical Quality Measure for ADHD</vt:lpstr>
      <vt:lpstr>Mathematica</vt:lpstr>
      <vt:lpstr>PST-ADHD</vt:lpstr>
      <vt:lpstr>PST-ADHD trial </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OK HV-CoIIN</vt:lpstr>
      <vt:lpstr>PowerPoint Presentation</vt:lpstr>
      <vt:lpstr>PowerPoint Presentation</vt:lpstr>
      <vt:lpstr>Developed a HV CoIIN “Playbook” for each topic</vt:lpstr>
      <vt:lpstr>Dashboards</vt:lpstr>
      <vt:lpstr>Dashboards</vt:lpstr>
      <vt:lpstr>Immunization Project</vt:lpstr>
      <vt:lpstr>PowerPoint Presentation</vt:lpstr>
      <vt:lpstr>PowerPoint Presentation</vt:lpstr>
      <vt:lpstr>Stage 1: Categorize HDID/Obs</vt:lpstr>
      <vt:lpstr>Brief Summary of CDW Value</vt:lpstr>
      <vt:lpstr>Future Applications:  Disease Surveillance</vt:lpstr>
      <vt:lpstr>PowerPoint Presentation</vt:lpstr>
      <vt:lpstr>PowerPoint Presentation</vt:lpstr>
      <vt:lpstr>PowerPoint Presentation</vt:lpstr>
      <vt:lpstr>Future Applications:  Clinical Decision Support</vt:lpstr>
      <vt:lpstr>PowerPoint Presentation</vt:lpstr>
      <vt:lpstr>Future Applications:  Personalized/Precision Medicine</vt:lpstr>
      <vt:lpstr>PowerPoint Presentation</vt:lpstr>
      <vt:lpstr>PowerPoint Presentation</vt:lpstr>
      <vt:lpstr>Thank you</vt:lpstr>
      <vt:lpstr>Extras</vt:lpstr>
      <vt:lpstr>IRB and Privacy Review Guidance</vt:lpstr>
      <vt:lpstr>Clinical Trials &amp; Other Research Studies Supported by the CDW</vt:lpstr>
      <vt:lpstr>VDORA Study</vt:lpstr>
      <vt:lpstr>VDORA: Vitamin D Supplementation in Children With Obesity-Related Asthma</vt:lpstr>
      <vt:lpstr>PowerPoint Presentation</vt:lpstr>
      <vt:lpstr>Resource Efficiency: fewer patients, quicker review, less redundancy </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PowerPoint Presentation</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Bard, David E. (HSC)</cp:lastModifiedBy>
  <cp:revision>84</cp:revision>
  <dcterms:created xsi:type="dcterms:W3CDTF">2019-06-04T17:44:43Z</dcterms:created>
  <dcterms:modified xsi:type="dcterms:W3CDTF">2019-06-13T13:07:03Z</dcterms:modified>
</cp:coreProperties>
</file>